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99" r:id="rId2"/>
    <p:sldId id="285" r:id="rId3"/>
    <p:sldId id="300" r:id="rId4"/>
    <p:sldId id="256" r:id="rId5"/>
    <p:sldId id="257" r:id="rId6"/>
    <p:sldId id="258" r:id="rId7"/>
    <p:sldId id="259" r:id="rId8"/>
    <p:sldId id="260" r:id="rId9"/>
    <p:sldId id="262" r:id="rId10"/>
    <p:sldId id="263" r:id="rId11"/>
    <p:sldId id="264" r:id="rId12"/>
    <p:sldId id="265" r:id="rId13"/>
    <p:sldId id="266" r:id="rId14"/>
    <p:sldId id="267" r:id="rId15"/>
    <p:sldId id="268" r:id="rId16"/>
    <p:sldId id="269" r:id="rId17"/>
    <p:sldId id="270" r:id="rId18"/>
    <p:sldId id="272" r:id="rId19"/>
    <p:sldId id="273" r:id="rId20"/>
    <p:sldId id="275" r:id="rId21"/>
    <p:sldId id="276" r:id="rId22"/>
    <p:sldId id="294" r:id="rId23"/>
    <p:sldId id="295" r:id="rId24"/>
    <p:sldId id="292" r:id="rId25"/>
    <p:sldId id="277" r:id="rId26"/>
    <p:sldId id="301" r:id="rId27"/>
    <p:sldId id="279" r:id="rId28"/>
    <p:sldId id="280" r:id="rId29"/>
    <p:sldId id="281" r:id="rId30"/>
    <p:sldId id="282" r:id="rId31"/>
    <p:sldId id="283" r:id="rId32"/>
    <p:sldId id="302" r:id="rId33"/>
    <p:sldId id="284" r:id="rId34"/>
    <p:sldId id="293" r:id="rId35"/>
    <p:sldId id="286" r:id="rId36"/>
    <p:sldId id="304" r:id="rId37"/>
    <p:sldId id="287" r:id="rId38"/>
    <p:sldId id="288" r:id="rId39"/>
    <p:sldId id="296" r:id="rId40"/>
    <p:sldId id="289" r:id="rId41"/>
    <p:sldId id="305" r:id="rId42"/>
    <p:sldId id="298" r:id="rId43"/>
    <p:sldId id="303" r:id="rId44"/>
    <p:sldId id="297" r:id="rId45"/>
  </p:sldIdLst>
  <p:sldSz cx="9144000" cy="6858000" type="screen4x3"/>
  <p:notesSz cx="9144000" cy="6858000"/>
  <p:embeddedFontLst>
    <p:embeddedFont>
      <p:font typeface="Calibri" panose="020F0502020204030204" pitchFamily="34" charset="0"/>
      <p:regular r:id="rId47"/>
      <p:bold r:id="rId48"/>
      <p:italic r:id="rId49"/>
      <p:boldItalic r:id="rId50"/>
    </p:embeddedFont>
    <p:embeddedFont>
      <p:font typeface="Cambria" panose="02040503050406030204" pitchFamily="18" charset="0"/>
      <p:regular r:id="rId51"/>
      <p:bold r:id="rId52"/>
      <p:italic r:id="rId53"/>
      <p:boldItalic r:id="rId54"/>
    </p:embeddedFont>
    <p:embeddedFont>
      <p:font typeface="Georgia" panose="02040502050405020303" pitchFamily="18" charset="0"/>
      <p:regular r:id="rId55"/>
      <p:bold r:id="rId56"/>
      <p:italic r:id="rId57"/>
      <p:boldItalic r:id="rId58"/>
    </p:embeddedFont>
    <p:embeddedFont>
      <p:font typeface="Noto Sans Mono" panose="020B0604020202020204" charset="0"/>
      <p:regular r:id="rId59"/>
      <p:bold r:id="rId60"/>
    </p:embeddedFont>
    <p:embeddedFont>
      <p:font typeface="Noto Sans Symbols" panose="020B0604020202020204" charset="0"/>
      <p:regular r:id="rId61"/>
      <p:bold r:id="rId62"/>
    </p:embeddedFont>
    <p:embeddedFont>
      <p:font typeface="Roboto" panose="02000000000000000000" pitchFamily="2" charset="0"/>
      <p:regular r:id="rId63"/>
      <p:bold r:id="rId64"/>
      <p:italic r:id="rId65"/>
      <p:boldItalic r:id="rId66"/>
    </p:embeddedFont>
    <p:embeddedFont>
      <p:font typeface="Source Sans Pro" panose="020B0503030403020204" pitchFamily="34"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gjgPCKgjCLdoGCxlbO5lamCmNf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5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font" Target="fonts/font2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1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1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1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1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2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2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3" name="Google Shape;223;p2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4: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27</a:t>
            </a:fld>
            <a:endParaRPr sz="12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3" name="Google Shape;233;p2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25: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3" name="Google Shape;243;p2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6: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29</a:t>
            </a:fld>
            <a:endParaRPr sz="12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2" name="Google Shape;252;p2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7: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30</a:t>
            </a:fld>
            <a:endParaRPr sz="12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6" name="Google Shape;266;p2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8: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31</a:t>
            </a:fld>
            <a:endParaRPr sz="12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3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3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3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3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5"/>
        <p:cNvGrpSpPr/>
        <p:nvPr/>
      </p:nvGrpSpPr>
      <p:grpSpPr>
        <a:xfrm>
          <a:off x="0" y="0"/>
          <a:ext cx="0" cy="0"/>
          <a:chOff x="0" y="0"/>
          <a:chExt cx="0" cy="0"/>
        </a:xfrm>
      </p:grpSpPr>
      <p:sp>
        <p:nvSpPr>
          <p:cNvPr id="16" name="Google Shape;16;p38"/>
          <p:cNvSpPr txBox="1">
            <a:spLocks noGrp="1"/>
          </p:cNvSpPr>
          <p:nvPr>
            <p:ph type="title"/>
          </p:nvPr>
        </p:nvSpPr>
        <p:spPr>
          <a:xfrm>
            <a:off x="3204209" y="461899"/>
            <a:ext cx="2735580" cy="69659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8"/>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8"/>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8"/>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39"/>
          <p:cNvSpPr txBox="1">
            <a:spLocks noGrp="1"/>
          </p:cNvSpPr>
          <p:nvPr>
            <p:ph type="title"/>
          </p:nvPr>
        </p:nvSpPr>
        <p:spPr>
          <a:xfrm>
            <a:off x="3204209" y="461899"/>
            <a:ext cx="2735580" cy="69659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9"/>
          <p:cNvSpPr txBox="1">
            <a:spLocks noGrp="1"/>
          </p:cNvSpPr>
          <p:nvPr>
            <p:ph type="body" idx="1"/>
          </p:nvPr>
        </p:nvSpPr>
        <p:spPr>
          <a:xfrm>
            <a:off x="474065" y="1692401"/>
            <a:ext cx="7075170" cy="158686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200" b="1" i="0">
                <a:solidFill>
                  <a:schemeClr val="dk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39"/>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9"/>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9"/>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6"/>
        <p:cNvGrpSpPr/>
        <p:nvPr/>
      </p:nvGrpSpPr>
      <p:grpSpPr>
        <a:xfrm>
          <a:off x="0" y="0"/>
          <a:ext cx="0" cy="0"/>
          <a:chOff x="0" y="0"/>
          <a:chExt cx="0" cy="0"/>
        </a:xfrm>
      </p:grpSpPr>
      <p:sp>
        <p:nvSpPr>
          <p:cNvPr id="27" name="Google Shape;27;p40"/>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0"/>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0"/>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30"/>
        <p:cNvGrpSpPr/>
        <p:nvPr/>
      </p:nvGrpSpPr>
      <p:grpSpPr>
        <a:xfrm>
          <a:off x="0" y="0"/>
          <a:ext cx="0" cy="0"/>
          <a:chOff x="0" y="0"/>
          <a:chExt cx="0" cy="0"/>
        </a:xfrm>
      </p:grpSpPr>
      <p:sp>
        <p:nvSpPr>
          <p:cNvPr id="31" name="Google Shape;31;p41"/>
          <p:cNvSpPr txBox="1">
            <a:spLocks noGrp="1"/>
          </p:cNvSpPr>
          <p:nvPr>
            <p:ph type="title"/>
          </p:nvPr>
        </p:nvSpPr>
        <p:spPr>
          <a:xfrm>
            <a:off x="685800" y="609600"/>
            <a:ext cx="7772400" cy="1143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1"/>
          <p:cNvSpPr txBox="1">
            <a:spLocks noGrp="1"/>
          </p:cNvSpPr>
          <p:nvPr>
            <p:ph type="body" idx="1"/>
          </p:nvPr>
        </p:nvSpPr>
        <p:spPr>
          <a:xfrm>
            <a:off x="685800" y="1981200"/>
            <a:ext cx="3810000" cy="41148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41"/>
          <p:cNvSpPr txBox="1">
            <a:spLocks noGrp="1"/>
          </p:cNvSpPr>
          <p:nvPr>
            <p:ph type="body" idx="2"/>
          </p:nvPr>
        </p:nvSpPr>
        <p:spPr>
          <a:xfrm>
            <a:off x="4648200" y="1981200"/>
            <a:ext cx="3810000" cy="41148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41"/>
          <p:cNvSpPr txBox="1">
            <a:spLocks noGrp="1"/>
          </p:cNvSpPr>
          <p:nvPr>
            <p:ph type="dt" idx="10"/>
          </p:nvPr>
        </p:nvSpPr>
        <p:spPr>
          <a:xfrm>
            <a:off x="685800" y="6248400"/>
            <a:ext cx="1905000" cy="457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1"/>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1"/>
          <p:cNvSpPr txBox="1">
            <a:spLocks noGrp="1"/>
          </p:cNvSpPr>
          <p:nvPr>
            <p:ph type="sldNum" idx="12"/>
          </p:nvPr>
        </p:nvSpPr>
        <p:spPr>
          <a:xfrm>
            <a:off x="6553200" y="6248400"/>
            <a:ext cx="1905000" cy="457200"/>
          </a:xfrm>
          <a:prstGeom prst="rect">
            <a:avLst/>
          </a:prstGeom>
          <a:noFill/>
          <a:ln>
            <a:noFill/>
          </a:ln>
        </p:spPr>
        <p:txBody>
          <a:bodyPr spcFirstLastPara="1" wrap="square" lIns="0" tIns="0" rIns="0" bIns="0" anchor="t" anchorCtr="0">
            <a:spAutoFit/>
          </a:bodyPr>
          <a:lstStyle>
            <a:lvl1pPr marL="0" lvl="0" indent="0" algn="r">
              <a:spcBef>
                <a:spcPts val="0"/>
              </a:spcBef>
              <a:buNone/>
              <a:defRPr sz="1800">
                <a:solidFill>
                  <a:srgbClr val="888888"/>
                </a:solidFill>
                <a:latin typeface="Calibri"/>
                <a:ea typeface="Calibri"/>
                <a:cs typeface="Calibri"/>
                <a:sym typeface="Calibri"/>
              </a:defRPr>
            </a:lvl1pPr>
            <a:lvl2pPr marL="0" lvl="1" indent="0" algn="r">
              <a:spcBef>
                <a:spcPts val="0"/>
              </a:spcBef>
              <a:buNone/>
              <a:defRPr sz="1800">
                <a:solidFill>
                  <a:srgbClr val="888888"/>
                </a:solidFill>
                <a:latin typeface="Calibri"/>
                <a:ea typeface="Calibri"/>
                <a:cs typeface="Calibri"/>
                <a:sym typeface="Calibri"/>
              </a:defRPr>
            </a:lvl2pPr>
            <a:lvl3pPr marL="0" lvl="2" indent="0" algn="r">
              <a:spcBef>
                <a:spcPts val="0"/>
              </a:spcBef>
              <a:buNone/>
              <a:defRPr sz="1800">
                <a:solidFill>
                  <a:srgbClr val="888888"/>
                </a:solidFill>
                <a:latin typeface="Calibri"/>
                <a:ea typeface="Calibri"/>
                <a:cs typeface="Calibri"/>
                <a:sym typeface="Calibri"/>
              </a:defRPr>
            </a:lvl3pPr>
            <a:lvl4pPr marL="0" lvl="3" indent="0" algn="r">
              <a:spcBef>
                <a:spcPts val="0"/>
              </a:spcBef>
              <a:buNone/>
              <a:defRPr sz="1800">
                <a:solidFill>
                  <a:srgbClr val="888888"/>
                </a:solidFill>
                <a:latin typeface="Calibri"/>
                <a:ea typeface="Calibri"/>
                <a:cs typeface="Calibri"/>
                <a:sym typeface="Calibri"/>
              </a:defRPr>
            </a:lvl4pPr>
            <a:lvl5pPr marL="0" lvl="4" indent="0" algn="r">
              <a:spcBef>
                <a:spcPts val="0"/>
              </a:spcBef>
              <a:buNone/>
              <a:defRPr sz="1800">
                <a:solidFill>
                  <a:srgbClr val="888888"/>
                </a:solidFill>
                <a:latin typeface="Calibri"/>
                <a:ea typeface="Calibri"/>
                <a:cs typeface="Calibri"/>
                <a:sym typeface="Calibri"/>
              </a:defRPr>
            </a:lvl5pPr>
            <a:lvl6pPr marL="0" lvl="5" indent="0" algn="r">
              <a:spcBef>
                <a:spcPts val="0"/>
              </a:spcBef>
              <a:buNone/>
              <a:defRPr sz="1800">
                <a:solidFill>
                  <a:srgbClr val="888888"/>
                </a:solidFill>
                <a:latin typeface="Calibri"/>
                <a:ea typeface="Calibri"/>
                <a:cs typeface="Calibri"/>
                <a:sym typeface="Calibri"/>
              </a:defRPr>
            </a:lvl6pPr>
            <a:lvl7pPr marL="0" lvl="6" indent="0" algn="r">
              <a:spcBef>
                <a:spcPts val="0"/>
              </a:spcBef>
              <a:buNone/>
              <a:defRPr sz="1800">
                <a:solidFill>
                  <a:srgbClr val="888888"/>
                </a:solidFill>
                <a:latin typeface="Calibri"/>
                <a:ea typeface="Calibri"/>
                <a:cs typeface="Calibri"/>
                <a:sym typeface="Calibri"/>
              </a:defRPr>
            </a:lvl7pPr>
            <a:lvl8pPr marL="0" lvl="7" indent="0" algn="r">
              <a:spcBef>
                <a:spcPts val="0"/>
              </a:spcBef>
              <a:buNone/>
              <a:defRPr sz="1800">
                <a:solidFill>
                  <a:srgbClr val="888888"/>
                </a:solidFill>
                <a:latin typeface="Calibri"/>
                <a:ea typeface="Calibri"/>
                <a:cs typeface="Calibri"/>
                <a:sym typeface="Calibri"/>
              </a:defRPr>
            </a:lvl8pPr>
            <a:lvl9pPr marL="0" lvl="8" indent="0" algn="r">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7"/>
        <p:cNvGrpSpPr/>
        <p:nvPr/>
      </p:nvGrpSpPr>
      <p:grpSpPr>
        <a:xfrm>
          <a:off x="0" y="0"/>
          <a:ext cx="0" cy="0"/>
          <a:chOff x="0" y="0"/>
          <a:chExt cx="0" cy="0"/>
        </a:xfrm>
      </p:grpSpPr>
      <p:sp>
        <p:nvSpPr>
          <p:cNvPr id="38" name="Google Shape;38;p42"/>
          <p:cNvSpPr txBox="1">
            <a:spLocks noGrp="1"/>
          </p:cNvSpPr>
          <p:nvPr>
            <p:ph type="ctrTitle"/>
          </p:nvPr>
        </p:nvSpPr>
        <p:spPr>
          <a:xfrm>
            <a:off x="685800" y="2125980"/>
            <a:ext cx="77724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2"/>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2"/>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2"/>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2"/>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3"/>
        <p:cNvGrpSpPr/>
        <p:nvPr/>
      </p:nvGrpSpPr>
      <p:grpSpPr>
        <a:xfrm>
          <a:off x="0" y="0"/>
          <a:ext cx="0" cy="0"/>
          <a:chOff x="0" y="0"/>
          <a:chExt cx="0" cy="0"/>
        </a:xfrm>
      </p:grpSpPr>
      <p:sp>
        <p:nvSpPr>
          <p:cNvPr id="44" name="Google Shape;44;p43"/>
          <p:cNvSpPr txBox="1">
            <a:spLocks noGrp="1"/>
          </p:cNvSpPr>
          <p:nvPr>
            <p:ph type="title"/>
          </p:nvPr>
        </p:nvSpPr>
        <p:spPr>
          <a:xfrm>
            <a:off x="3204209" y="461899"/>
            <a:ext cx="2735580" cy="69659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3"/>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43"/>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43"/>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3"/>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3"/>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32"/>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 name="Google Shape;18;p32"/>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5951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3204209" y="461899"/>
            <a:ext cx="2735580" cy="69659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7"/>
          <p:cNvSpPr txBox="1">
            <a:spLocks noGrp="1"/>
          </p:cNvSpPr>
          <p:nvPr>
            <p:ph type="body" idx="1"/>
          </p:nvPr>
        </p:nvSpPr>
        <p:spPr>
          <a:xfrm>
            <a:off x="474065" y="1692401"/>
            <a:ext cx="7075170" cy="158686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200" b="1"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37"/>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7"/>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7"/>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Voltage" TargetMode="External"/><Relationship Id="rId7" Type="http://schemas.openxmlformats.org/officeDocument/2006/relationships/hyperlink" Target="https://en.wikipedia.org/wiki/Repolarizatio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en.wikipedia.org/wiki/Depolarization" TargetMode="External"/><Relationship Id="rId5" Type="http://schemas.openxmlformats.org/officeDocument/2006/relationships/hyperlink" Target="https://en.wikipedia.org/wiki/Electrode" TargetMode="External"/><Relationship Id="rId4" Type="http://schemas.openxmlformats.org/officeDocument/2006/relationships/hyperlink" Target="https://en.wikipedia.org/wiki/Heart"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23.png"/><Relationship Id="rId4" Type="http://schemas.openxmlformats.org/officeDocument/2006/relationships/image" Target="../media/image17.jpg"/><Relationship Id="rId9"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image" Target="../media/image24.gif"/><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27"/>
          <p:cNvPicPr preferRelativeResize="0"/>
          <p:nvPr/>
        </p:nvPicPr>
        <p:blipFill rotWithShape="1">
          <a:blip r:embed="rId3">
            <a:alphaModFix/>
          </a:blip>
          <a:srcRect/>
          <a:stretch/>
        </p:blipFill>
        <p:spPr>
          <a:xfrm>
            <a:off x="7943851" y="912101"/>
            <a:ext cx="1144643" cy="1211975"/>
          </a:xfrm>
          <a:prstGeom prst="rect">
            <a:avLst/>
          </a:prstGeom>
          <a:noFill/>
          <a:ln>
            <a:noFill/>
          </a:ln>
        </p:spPr>
      </p:pic>
      <p:pic>
        <p:nvPicPr>
          <p:cNvPr id="290" name="Google Shape;290;p27"/>
          <p:cNvPicPr preferRelativeResize="0"/>
          <p:nvPr/>
        </p:nvPicPr>
        <p:blipFill rotWithShape="1">
          <a:blip r:embed="rId4">
            <a:alphaModFix/>
          </a:blip>
          <a:srcRect/>
          <a:stretch/>
        </p:blipFill>
        <p:spPr>
          <a:xfrm>
            <a:off x="0" y="1978025"/>
            <a:ext cx="7924800" cy="57150"/>
          </a:xfrm>
          <a:prstGeom prst="rect">
            <a:avLst/>
          </a:prstGeom>
          <a:noFill/>
          <a:ln>
            <a:noFill/>
          </a:ln>
        </p:spPr>
      </p:pic>
      <p:sp>
        <p:nvSpPr>
          <p:cNvPr id="291" name="Google Shape;291;p27"/>
          <p:cNvSpPr txBox="1"/>
          <p:nvPr/>
        </p:nvSpPr>
        <p:spPr>
          <a:xfrm>
            <a:off x="76201" y="857251"/>
            <a:ext cx="6671441" cy="1231076"/>
          </a:xfrm>
          <a:prstGeom prst="rect">
            <a:avLst/>
          </a:prstGeom>
          <a:noFill/>
          <a:ln>
            <a:noFill/>
          </a:ln>
        </p:spPr>
        <p:txBody>
          <a:bodyPr spcFirstLastPara="1" wrap="square" lIns="91425" tIns="91425" rIns="91425" bIns="91425" anchor="t" anchorCtr="0">
            <a:spAutoFit/>
          </a:bodyPr>
          <a:lstStyle/>
          <a:p>
            <a:pPr>
              <a:buSzPts val="1600"/>
            </a:pPr>
            <a:r>
              <a:rPr lang="en-US" sz="1600" b="1">
                <a:solidFill>
                  <a:schemeClr val="dk1"/>
                </a:solidFill>
                <a:latin typeface="Cambria"/>
                <a:ea typeface="Cambria"/>
                <a:cs typeface="Cambria"/>
                <a:sym typeface="Cambria"/>
              </a:rPr>
              <a:t>Biology for Engineers</a:t>
            </a:r>
            <a:endParaRPr/>
          </a:p>
          <a:p>
            <a:pPr>
              <a:buSzPts val="800"/>
            </a:pPr>
            <a:endParaRPr sz="800" b="1">
              <a:solidFill>
                <a:schemeClr val="dk1"/>
              </a:solidFill>
              <a:latin typeface="Cambria"/>
              <a:ea typeface="Cambria"/>
              <a:cs typeface="Cambria"/>
              <a:sym typeface="Cambria"/>
            </a:endParaRPr>
          </a:p>
          <a:p>
            <a:pPr>
              <a:buSzPts val="1600"/>
            </a:pPr>
            <a:r>
              <a:rPr lang="en-US" sz="1600" b="1">
                <a:solidFill>
                  <a:schemeClr val="dk1"/>
                </a:solidFill>
                <a:latin typeface="Cambria"/>
                <a:ea typeface="Cambria"/>
                <a:cs typeface="Cambria"/>
                <a:sym typeface="Cambria"/>
              </a:rPr>
              <a:t>H</a:t>
            </a:r>
            <a:r>
              <a:rPr lang="en-US" sz="1600" b="1">
                <a:latin typeface="Cambria"/>
                <a:ea typeface="Cambria"/>
                <a:cs typeface="Cambria"/>
                <a:sym typeface="Cambria"/>
              </a:rPr>
              <a:t>uman organ systems and bio designs</a:t>
            </a:r>
            <a:endParaRPr/>
          </a:p>
          <a:p>
            <a:pPr>
              <a:buSzPts val="800"/>
            </a:pPr>
            <a:endParaRPr sz="800" b="1">
              <a:latin typeface="Cambria"/>
              <a:ea typeface="Cambria"/>
              <a:cs typeface="Cambria"/>
              <a:sym typeface="Cambria"/>
            </a:endParaRPr>
          </a:p>
          <a:p>
            <a:r>
              <a:rPr lang="en-US" sz="2000" b="1">
                <a:latin typeface="Cambria"/>
                <a:ea typeface="Cambria"/>
                <a:cs typeface="Cambria"/>
                <a:sym typeface="Cambria"/>
              </a:rPr>
              <a:t>Eye as a Camera system</a:t>
            </a:r>
            <a:endParaRPr sz="2000" b="1">
              <a:solidFill>
                <a:schemeClr val="dk1"/>
              </a:solidFill>
              <a:latin typeface="Cambria"/>
              <a:ea typeface="Cambria"/>
              <a:cs typeface="Cambria"/>
              <a:sym typeface="Cambria"/>
            </a:endParaRPr>
          </a:p>
        </p:txBody>
      </p:sp>
      <p:sp>
        <p:nvSpPr>
          <p:cNvPr id="292" name="Google Shape;292;p27"/>
          <p:cNvSpPr txBox="1"/>
          <p:nvPr/>
        </p:nvSpPr>
        <p:spPr>
          <a:xfrm>
            <a:off x="3258208" y="2034411"/>
            <a:ext cx="2543503" cy="461665"/>
          </a:xfrm>
          <a:prstGeom prst="rect">
            <a:avLst/>
          </a:prstGeom>
          <a:noFill/>
          <a:ln>
            <a:noFill/>
          </a:ln>
        </p:spPr>
        <p:txBody>
          <a:bodyPr spcFirstLastPara="1" wrap="square" lIns="91425" tIns="45700" rIns="91425" bIns="45700" anchor="t" anchorCtr="0">
            <a:spAutoFit/>
          </a:bodyPr>
          <a:lstStyle/>
          <a:p>
            <a:r>
              <a:rPr lang="en-US" sz="2400" b="1">
                <a:latin typeface="Cambria"/>
                <a:ea typeface="Cambria"/>
                <a:cs typeface="Cambria"/>
                <a:sym typeface="Cambria"/>
              </a:rPr>
              <a:t>Bionic Eye</a:t>
            </a:r>
            <a:endParaRPr sz="2400" b="1">
              <a:latin typeface="Cambria"/>
              <a:ea typeface="Cambria"/>
              <a:cs typeface="Cambria"/>
              <a:sym typeface="Cambria"/>
            </a:endParaRPr>
          </a:p>
        </p:txBody>
      </p:sp>
      <p:sp>
        <p:nvSpPr>
          <p:cNvPr id="293" name="Google Shape;293;p27"/>
          <p:cNvSpPr/>
          <p:nvPr/>
        </p:nvSpPr>
        <p:spPr>
          <a:xfrm>
            <a:off x="231228" y="2502621"/>
            <a:ext cx="8776138" cy="3785611"/>
          </a:xfrm>
          <a:prstGeom prst="rect">
            <a:avLst/>
          </a:prstGeom>
          <a:noFill/>
          <a:ln>
            <a:noFill/>
          </a:ln>
        </p:spPr>
        <p:txBody>
          <a:bodyPr spcFirstLastPara="1" wrap="square" lIns="91425" tIns="45700" rIns="91425" bIns="45700" anchor="t" anchorCtr="0">
            <a:spAutoFit/>
          </a:bodyPr>
          <a:lstStyle/>
          <a:p>
            <a:pPr indent="-101600" algn="just">
              <a:buSzPts val="1600"/>
              <a:buFont typeface="Arial"/>
              <a:buChar char="•"/>
            </a:pPr>
            <a:r>
              <a:rPr lang="en-US" sz="1600" dirty="0">
                <a:latin typeface="Cambria"/>
                <a:ea typeface="Cambria"/>
                <a:cs typeface="Cambria"/>
                <a:sym typeface="Cambria"/>
              </a:rPr>
              <a:t> </a:t>
            </a:r>
            <a:r>
              <a:rPr lang="en-US" sz="2000" dirty="0">
                <a:latin typeface="Cambria"/>
                <a:ea typeface="Cambria"/>
                <a:cs typeface="Cambria"/>
                <a:sym typeface="Cambria"/>
              </a:rPr>
              <a:t>The first implantation of a rudimentary version of the bionic eye was reported in 2012. </a:t>
            </a:r>
          </a:p>
          <a:p>
            <a:pPr indent="-101600" algn="just">
              <a:buSzPts val="1600"/>
              <a:buFont typeface="Arial"/>
              <a:buChar char="•"/>
            </a:pPr>
            <a:r>
              <a:rPr lang="en-US" sz="2000" dirty="0">
                <a:latin typeface="Cambria"/>
                <a:ea typeface="Cambria"/>
                <a:cs typeface="Cambria"/>
                <a:sym typeface="Cambria"/>
              </a:rPr>
              <a:t>The patient, who suffered from profound vision loss as a result of retinitis pigmentosa, reported being able to see light but not being able to make distinctions within the environment.</a:t>
            </a:r>
          </a:p>
          <a:p>
            <a:pPr indent="-101600" algn="just">
              <a:buSzPts val="1600"/>
              <a:buFont typeface="Arial"/>
              <a:buChar char="•"/>
            </a:pPr>
            <a:endParaRPr sz="2000" dirty="0"/>
          </a:p>
          <a:p>
            <a:pPr indent="-101600" algn="just">
              <a:buSzPts val="1600"/>
              <a:buFont typeface="Arial"/>
              <a:buChar char="•"/>
            </a:pPr>
            <a:r>
              <a:rPr lang="en-US" sz="2000" dirty="0">
                <a:latin typeface="Cambria"/>
                <a:ea typeface="Cambria"/>
                <a:cs typeface="Cambria"/>
                <a:sym typeface="Cambria"/>
              </a:rPr>
              <a:t> The first model was created by the Australian company Bionic Vision Australia.</a:t>
            </a:r>
          </a:p>
          <a:p>
            <a:pPr indent="-101600" algn="just">
              <a:buSzPts val="1600"/>
              <a:buFont typeface="Arial"/>
              <a:buChar char="•"/>
            </a:pPr>
            <a:endParaRPr lang="en-US" sz="2000" dirty="0">
              <a:latin typeface="Cambria"/>
              <a:ea typeface="Cambria"/>
              <a:cs typeface="Cambria"/>
              <a:sym typeface="Cambria"/>
            </a:endParaRPr>
          </a:p>
          <a:p>
            <a:pPr indent="-101600" algn="just">
              <a:buSzPts val="1600"/>
              <a:buFont typeface="Arial"/>
              <a:buChar char="•"/>
            </a:pPr>
            <a:r>
              <a:rPr lang="en-US" sz="2000" dirty="0">
                <a:latin typeface="Cambria"/>
                <a:ea typeface="Cambria"/>
                <a:cs typeface="Cambria"/>
                <a:sym typeface="Cambria"/>
              </a:rPr>
              <a:t> More-advanced technologies developed since then have been used in newer models implanted into patients whose vision was affected by retinitis pigmentosa</a:t>
            </a:r>
            <a:r>
              <a:rPr lang="en-US" sz="1600" dirty="0">
                <a:latin typeface="Cambria"/>
                <a:ea typeface="Cambria"/>
                <a:cs typeface="Cambria"/>
                <a:sym typeface="Cambria"/>
              </a:rPr>
              <a:t>. </a:t>
            </a:r>
            <a:endParaRPr sz="1600" dirty="0">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1266824" y="461899"/>
            <a:ext cx="5154930" cy="69659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BLOOD VESSELS</a:t>
            </a:r>
            <a:endParaRPr dirty="0"/>
          </a:p>
        </p:txBody>
      </p:sp>
      <p:sp>
        <p:nvSpPr>
          <p:cNvPr id="105" name="Google Shape;105;p8"/>
          <p:cNvSpPr txBox="1"/>
          <p:nvPr/>
        </p:nvSpPr>
        <p:spPr>
          <a:xfrm>
            <a:off x="993444" y="1337589"/>
            <a:ext cx="5154930" cy="3767037"/>
          </a:xfrm>
          <a:prstGeom prst="rect">
            <a:avLst/>
          </a:prstGeom>
          <a:noFill/>
          <a:ln>
            <a:noFill/>
          </a:ln>
        </p:spPr>
        <p:txBody>
          <a:bodyPr spcFirstLastPara="1" wrap="square" lIns="0" tIns="55225" rIns="0" bIns="0" anchor="t" anchorCtr="0">
            <a:spAutoFit/>
          </a:bodyPr>
          <a:lstStyle/>
          <a:p>
            <a:pPr marL="12700" marR="0" lvl="0" indent="0" algn="l" rtl="0">
              <a:lnSpc>
                <a:spcPct val="100000"/>
              </a:lnSpc>
              <a:spcBef>
                <a:spcPts val="0"/>
              </a:spcBef>
              <a:spcAft>
                <a:spcPts val="0"/>
              </a:spcAft>
              <a:buNone/>
            </a:pPr>
            <a:r>
              <a:rPr lang="en-US" sz="2800" b="1" dirty="0">
                <a:solidFill>
                  <a:schemeClr val="dk1"/>
                </a:solidFill>
                <a:latin typeface="Arial"/>
                <a:ea typeface="Arial"/>
                <a:cs typeface="Arial"/>
                <a:sym typeface="Arial"/>
              </a:rPr>
              <a:t>-Arteries(Distributing channel)</a:t>
            </a:r>
            <a:endParaRPr sz="2800" dirty="0">
              <a:solidFill>
                <a:schemeClr val="dk1"/>
              </a:solidFill>
              <a:latin typeface="Arial"/>
              <a:ea typeface="Arial"/>
              <a:cs typeface="Arial"/>
              <a:sym typeface="Arial"/>
            </a:endParaRPr>
          </a:p>
          <a:p>
            <a:pPr marL="779145" marR="0" lvl="0" indent="-310514" algn="l" rtl="0">
              <a:lnSpc>
                <a:spcPct val="100000"/>
              </a:lnSpc>
              <a:spcBef>
                <a:spcPts val="335"/>
              </a:spcBef>
              <a:spcAft>
                <a:spcPts val="0"/>
              </a:spcAft>
              <a:buClr>
                <a:srgbClr val="DA1F28"/>
              </a:buClr>
              <a:buSzPts val="2800"/>
              <a:buFont typeface="Arial"/>
              <a:buChar char="•"/>
            </a:pPr>
            <a:r>
              <a:rPr lang="en-US" sz="2800" b="1" dirty="0">
                <a:solidFill>
                  <a:schemeClr val="dk1"/>
                </a:solidFill>
                <a:latin typeface="Arial"/>
                <a:ea typeface="Arial"/>
                <a:cs typeface="Arial"/>
                <a:sym typeface="Arial"/>
              </a:rPr>
              <a:t>Thick walled tubes</a:t>
            </a:r>
            <a:endParaRPr sz="2800" dirty="0">
              <a:solidFill>
                <a:schemeClr val="dk1"/>
              </a:solidFill>
              <a:latin typeface="Arial"/>
              <a:ea typeface="Arial"/>
              <a:cs typeface="Arial"/>
              <a:sym typeface="Arial"/>
            </a:endParaRPr>
          </a:p>
          <a:p>
            <a:pPr marL="779145" marR="0" lvl="0" indent="-310514" algn="l" rtl="0">
              <a:lnSpc>
                <a:spcPct val="100000"/>
              </a:lnSpc>
              <a:spcBef>
                <a:spcPts val="335"/>
              </a:spcBef>
              <a:spcAft>
                <a:spcPts val="0"/>
              </a:spcAft>
              <a:buClr>
                <a:srgbClr val="DA1F28"/>
              </a:buClr>
              <a:buSzPts val="2800"/>
              <a:buFont typeface="Arial"/>
              <a:buChar char="•"/>
            </a:pPr>
            <a:r>
              <a:rPr lang="en-US" sz="2800" b="1" dirty="0">
                <a:solidFill>
                  <a:schemeClr val="dk1"/>
                </a:solidFill>
                <a:latin typeface="Arial"/>
                <a:ea typeface="Arial"/>
                <a:cs typeface="Arial"/>
                <a:sym typeface="Arial"/>
              </a:rPr>
              <a:t>Elastic Fibers</a:t>
            </a:r>
            <a:endParaRPr sz="2800" dirty="0">
              <a:solidFill>
                <a:schemeClr val="dk1"/>
              </a:solidFill>
              <a:latin typeface="Arial"/>
              <a:ea typeface="Arial"/>
              <a:cs typeface="Arial"/>
              <a:sym typeface="Arial"/>
            </a:endParaRPr>
          </a:p>
          <a:p>
            <a:pPr marL="779145" marR="0" lvl="0" indent="-310514" algn="l" rtl="0">
              <a:lnSpc>
                <a:spcPct val="100000"/>
              </a:lnSpc>
              <a:spcBef>
                <a:spcPts val="770"/>
              </a:spcBef>
              <a:spcAft>
                <a:spcPts val="0"/>
              </a:spcAft>
              <a:buClr>
                <a:srgbClr val="DA1F28"/>
              </a:buClr>
              <a:buSzPts val="2800"/>
              <a:buFont typeface="Arial"/>
              <a:buChar char="•"/>
            </a:pPr>
            <a:r>
              <a:rPr lang="en-US" sz="2800" b="1" dirty="0">
                <a:solidFill>
                  <a:schemeClr val="dk1"/>
                </a:solidFill>
                <a:latin typeface="Arial"/>
                <a:ea typeface="Arial"/>
                <a:cs typeface="Arial"/>
                <a:sym typeface="Arial"/>
              </a:rPr>
              <a:t>Circular Smooth Muscle</a:t>
            </a:r>
            <a:endParaRPr sz="2800" dirty="0">
              <a:solidFill>
                <a:schemeClr val="dk1"/>
              </a:solidFill>
              <a:latin typeface="Arial"/>
              <a:ea typeface="Arial"/>
              <a:cs typeface="Arial"/>
              <a:sym typeface="Arial"/>
            </a:endParaRPr>
          </a:p>
          <a:p>
            <a:pPr marL="0" marR="0" lvl="0" indent="0" algn="l" rtl="0">
              <a:lnSpc>
                <a:spcPct val="100000"/>
              </a:lnSpc>
              <a:spcBef>
                <a:spcPts val="40"/>
              </a:spcBef>
              <a:spcAft>
                <a:spcPts val="0"/>
              </a:spcAft>
              <a:buClr>
                <a:schemeClr val="dk1"/>
              </a:buClr>
              <a:buSzPts val="3350"/>
              <a:buFont typeface="Calibri"/>
              <a:buNone/>
            </a:pPr>
            <a:endParaRPr sz="3350" dirty="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2800" dirty="0">
                <a:solidFill>
                  <a:schemeClr val="dk1"/>
                </a:solidFill>
                <a:latin typeface="Arial"/>
                <a:ea typeface="Arial"/>
                <a:cs typeface="Arial"/>
                <a:sym typeface="Arial"/>
              </a:rPr>
              <a:t>–</a:t>
            </a:r>
            <a:endParaRPr sz="3300" dirty="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2800" dirty="0">
                <a:solidFill>
                  <a:schemeClr val="dk1"/>
                </a:solidFill>
                <a:latin typeface="Arial"/>
                <a:ea typeface="Arial"/>
                <a:cs typeface="Arial"/>
                <a:sym typeface="Arial"/>
              </a:rPr>
              <a:t>–</a:t>
            </a:r>
            <a:r>
              <a:rPr lang="en-US" sz="2800" b="1" dirty="0">
                <a:solidFill>
                  <a:schemeClr val="dk1"/>
                </a:solidFill>
                <a:latin typeface="Arial"/>
                <a:ea typeface="Arial"/>
                <a:cs typeface="Arial"/>
                <a:sym typeface="Arial"/>
              </a:rPr>
              <a:t>Veins (draining channel)</a:t>
            </a:r>
            <a:endParaRPr sz="2800"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09"/>
        <p:cNvGrpSpPr/>
        <p:nvPr/>
      </p:nvGrpSpPr>
      <p:grpSpPr>
        <a:xfrm>
          <a:off x="0" y="0"/>
          <a:ext cx="0" cy="0"/>
          <a:chOff x="0" y="0"/>
          <a:chExt cx="0" cy="0"/>
        </a:xfrm>
      </p:grpSpPr>
      <p:sp>
        <p:nvSpPr>
          <p:cNvPr id="110" name="Google Shape;110;p9"/>
          <p:cNvSpPr txBox="1">
            <a:spLocks noGrp="1"/>
          </p:cNvSpPr>
          <p:nvPr>
            <p:ph type="title"/>
          </p:nvPr>
        </p:nvSpPr>
        <p:spPr>
          <a:xfrm>
            <a:off x="2351314" y="461899"/>
            <a:ext cx="3005419" cy="69659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HEART</a:t>
            </a:r>
            <a:endParaRPr dirty="0"/>
          </a:p>
        </p:txBody>
      </p:sp>
      <p:sp>
        <p:nvSpPr>
          <p:cNvPr id="111" name="Google Shape;111;p9"/>
          <p:cNvSpPr txBox="1"/>
          <p:nvPr/>
        </p:nvSpPr>
        <p:spPr>
          <a:xfrm>
            <a:off x="535940" y="1604213"/>
            <a:ext cx="8073390" cy="5036185"/>
          </a:xfrm>
          <a:prstGeom prst="rect">
            <a:avLst/>
          </a:prstGeom>
          <a:noFill/>
          <a:ln>
            <a:noFill/>
          </a:ln>
        </p:spPr>
        <p:txBody>
          <a:bodyPr spcFirstLastPara="1" wrap="square" lIns="0" tIns="12700" rIns="0" bIns="0" anchor="t" anchorCtr="0">
            <a:spAutoFit/>
          </a:bodyPr>
          <a:lstStyle/>
          <a:p>
            <a:pPr marL="355600" marR="5080" lvl="0" indent="-343535" algn="just" rtl="0">
              <a:lnSpc>
                <a:spcPct val="100000"/>
              </a:lnSpc>
              <a:spcBef>
                <a:spcPts val="0"/>
              </a:spcBef>
              <a:spcAft>
                <a:spcPts val="0"/>
              </a:spcAft>
              <a:buClr>
                <a:schemeClr val="dk1"/>
              </a:buClr>
              <a:buSzPts val="3600"/>
              <a:buFont typeface="Arial"/>
              <a:buChar char="•"/>
            </a:pPr>
            <a:r>
              <a:rPr lang="en-US" sz="3600" b="1">
                <a:solidFill>
                  <a:schemeClr val="dk1"/>
                </a:solidFill>
                <a:latin typeface="Arial"/>
                <a:ea typeface="Arial"/>
                <a:cs typeface="Arial"/>
                <a:sym typeface="Arial"/>
              </a:rPr>
              <a:t>Heart is a four chambered, hollow  muscular organ approximately the size  of your fist</a:t>
            </a:r>
            <a:endParaRPr sz="3600">
              <a:solidFill>
                <a:schemeClr val="dk1"/>
              </a:solidFill>
              <a:latin typeface="Arial"/>
              <a:ea typeface="Arial"/>
              <a:cs typeface="Arial"/>
              <a:sym typeface="Arial"/>
            </a:endParaRPr>
          </a:p>
          <a:p>
            <a:pPr marL="355600" marR="0" lvl="0" indent="-343535" algn="just" rtl="0">
              <a:lnSpc>
                <a:spcPct val="100000"/>
              </a:lnSpc>
              <a:spcBef>
                <a:spcPts val="869"/>
              </a:spcBef>
              <a:spcAft>
                <a:spcPts val="0"/>
              </a:spcAft>
              <a:buClr>
                <a:schemeClr val="dk1"/>
              </a:buClr>
              <a:buSzPts val="3600"/>
              <a:buFont typeface="Arial"/>
              <a:buChar char="•"/>
            </a:pPr>
            <a:r>
              <a:rPr lang="en-US" sz="3600" b="1">
                <a:solidFill>
                  <a:schemeClr val="dk1"/>
                </a:solidFill>
                <a:latin typeface="Arial"/>
                <a:ea typeface="Arial"/>
                <a:cs typeface="Arial"/>
                <a:sym typeface="Arial"/>
              </a:rPr>
              <a:t>Location:</a:t>
            </a:r>
            <a:endParaRPr sz="3600">
              <a:solidFill>
                <a:schemeClr val="dk1"/>
              </a:solidFill>
              <a:latin typeface="Arial"/>
              <a:ea typeface="Arial"/>
              <a:cs typeface="Arial"/>
              <a:sym typeface="Arial"/>
            </a:endParaRPr>
          </a:p>
          <a:p>
            <a:pPr marL="756285" marR="0" lvl="1" indent="-287019" algn="just" rtl="0">
              <a:lnSpc>
                <a:spcPct val="100000"/>
              </a:lnSpc>
              <a:spcBef>
                <a:spcPts val="795"/>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Superior surface of diaphragm</a:t>
            </a:r>
            <a:endParaRPr sz="3200" b="0" i="0" u="none" strike="noStrike" cap="none">
              <a:solidFill>
                <a:schemeClr val="dk1"/>
              </a:solidFill>
              <a:latin typeface="Arial"/>
              <a:ea typeface="Arial"/>
              <a:cs typeface="Arial"/>
              <a:sym typeface="Arial"/>
            </a:endParaRPr>
          </a:p>
          <a:p>
            <a:pPr marL="756285" marR="0" lvl="1" indent="-287019" algn="just" rtl="0">
              <a:lnSpc>
                <a:spcPct val="100000"/>
              </a:lnSpc>
              <a:spcBef>
                <a:spcPts val="77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Left of the midline</a:t>
            </a:r>
            <a:endParaRPr sz="3200" b="0" i="0" u="none" strike="noStrike" cap="none">
              <a:solidFill>
                <a:schemeClr val="dk1"/>
              </a:solidFill>
              <a:latin typeface="Arial"/>
              <a:ea typeface="Arial"/>
              <a:cs typeface="Arial"/>
              <a:sym typeface="Arial"/>
            </a:endParaRPr>
          </a:p>
          <a:p>
            <a:pPr marL="756285" marR="5080" lvl="1" indent="-287019" algn="just" rtl="0">
              <a:lnSpc>
                <a:spcPct val="100000"/>
              </a:lnSpc>
              <a:spcBef>
                <a:spcPts val="770"/>
              </a:spcBef>
              <a:spcAft>
                <a:spcPts val="0"/>
              </a:spcAft>
              <a:buClr>
                <a:schemeClr val="dk1"/>
              </a:buClr>
              <a:buSzPts val="3200"/>
              <a:buFont typeface="Arial"/>
              <a:buChar char="–"/>
            </a:pPr>
            <a:r>
              <a:rPr lang="en-US" sz="3200" b="1" i="0" u="none" strike="noStrike" cap="none">
                <a:solidFill>
                  <a:schemeClr val="dk1"/>
                </a:solidFill>
                <a:latin typeface="Arial"/>
                <a:ea typeface="Arial"/>
                <a:cs typeface="Arial"/>
                <a:sym typeface="Arial"/>
              </a:rPr>
              <a:t>Anterior to the vertebral column, posterior  to the sternum</a:t>
            </a:r>
            <a:endParaRPr sz="3200" b="0" i="0" u="none" strike="noStrike" cap="none">
              <a:solidFill>
                <a:schemeClr val="dk1"/>
              </a:solidFill>
              <a:latin typeface="Arial"/>
              <a:ea typeface="Arial"/>
              <a:cs typeface="Arial"/>
              <a:sym typeface="Arial"/>
            </a:endParaRPr>
          </a:p>
          <a:p>
            <a:pPr marL="0" marR="6350" lvl="0" indent="0" algn="r" rtl="0">
              <a:lnSpc>
                <a:spcPct val="100000"/>
              </a:lnSpc>
              <a:spcBef>
                <a:spcPts val="2165"/>
              </a:spcBef>
              <a:spcAft>
                <a:spcPts val="0"/>
              </a:spcAft>
              <a:buNone/>
            </a:pPr>
            <a:r>
              <a:rPr lang="en-US" sz="1200">
                <a:solidFill>
                  <a:schemeClr val="dk1"/>
                </a:solidFill>
                <a:latin typeface="Arial"/>
                <a:ea typeface="Arial"/>
                <a:cs typeface="Arial"/>
                <a:sym typeface="Arial"/>
              </a:rPr>
              <a:t>6</a:t>
            </a:r>
            <a:endParaRPr sz="12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sp>
        <p:nvSpPr>
          <p:cNvPr id="116" name="Google Shape;116;p10"/>
          <p:cNvSpPr txBox="1">
            <a:spLocks noGrp="1"/>
          </p:cNvSpPr>
          <p:nvPr>
            <p:ph type="title"/>
          </p:nvPr>
        </p:nvSpPr>
        <p:spPr>
          <a:xfrm>
            <a:off x="2537928" y="231089"/>
            <a:ext cx="2818806"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HEART</a:t>
            </a:r>
            <a:endParaRPr dirty="0"/>
          </a:p>
        </p:txBody>
      </p:sp>
      <p:sp>
        <p:nvSpPr>
          <p:cNvPr id="117" name="Google Shape;117;p10"/>
          <p:cNvSpPr txBox="1"/>
          <p:nvPr/>
        </p:nvSpPr>
        <p:spPr>
          <a:xfrm>
            <a:off x="8014461" y="6354571"/>
            <a:ext cx="846455" cy="208279"/>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1200">
                <a:solidFill>
                  <a:schemeClr val="dk1"/>
                </a:solidFill>
                <a:latin typeface="Arial"/>
                <a:ea typeface="Arial"/>
                <a:cs typeface="Arial"/>
                <a:sym typeface="Arial"/>
              </a:rPr>
              <a:t>Figure </a:t>
            </a:r>
            <a:r>
              <a:rPr lang="en-US" sz="1800" baseline="-25000">
                <a:solidFill>
                  <a:schemeClr val="dk1"/>
                </a:solidFill>
                <a:latin typeface="Arial"/>
                <a:ea typeface="Arial"/>
                <a:cs typeface="Arial"/>
                <a:sym typeface="Arial"/>
              </a:rPr>
              <a:t>7</a:t>
            </a:r>
            <a:r>
              <a:rPr lang="en-US" sz="1200">
                <a:solidFill>
                  <a:schemeClr val="dk1"/>
                </a:solidFill>
                <a:latin typeface="Arial"/>
                <a:ea typeface="Arial"/>
                <a:cs typeface="Arial"/>
                <a:sym typeface="Arial"/>
              </a:rPr>
              <a:t>18.1</a:t>
            </a:r>
            <a:endParaRPr sz="1200">
              <a:solidFill>
                <a:schemeClr val="dk1"/>
              </a:solidFill>
              <a:latin typeface="Arial"/>
              <a:ea typeface="Arial"/>
              <a:cs typeface="Arial"/>
              <a:sym typeface="Arial"/>
            </a:endParaRPr>
          </a:p>
        </p:txBody>
      </p:sp>
      <p:sp>
        <p:nvSpPr>
          <p:cNvPr id="118" name="Google Shape;118;p10"/>
          <p:cNvSpPr/>
          <p:nvPr/>
        </p:nvSpPr>
        <p:spPr>
          <a:xfrm>
            <a:off x="228600" y="1296924"/>
            <a:ext cx="8674608" cy="522732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1" descr="How many chambers does the heart have? What are they called? - Biology Brain"/>
          <p:cNvPicPr preferRelativeResize="0"/>
          <p:nvPr/>
        </p:nvPicPr>
        <p:blipFill rotWithShape="1">
          <a:blip r:embed="rId3">
            <a:alphaModFix/>
          </a:blip>
          <a:srcRect/>
          <a:stretch/>
        </p:blipFill>
        <p:spPr>
          <a:xfrm>
            <a:off x="0" y="344488"/>
            <a:ext cx="9144000" cy="6167437"/>
          </a:xfrm>
          <a:prstGeom prst="rect">
            <a:avLst/>
          </a:prstGeom>
          <a:noFill/>
          <a:ln>
            <a:noFill/>
          </a:ln>
        </p:spPr>
      </p:pic>
      <p:sp>
        <p:nvSpPr>
          <p:cNvPr id="124" name="Google Shape;124;p11"/>
          <p:cNvSpPr/>
          <p:nvPr/>
        </p:nvSpPr>
        <p:spPr>
          <a:xfrm rot="-1017813">
            <a:off x="3862362" y="1806065"/>
            <a:ext cx="963801" cy="502669"/>
          </a:xfrm>
          <a:prstGeom prst="rightArrow">
            <a:avLst>
              <a:gd name="adj1" fmla="val 50000"/>
              <a:gd name="adj2" fmla="val 50000"/>
            </a:avLst>
          </a:prstGeom>
          <a:solidFill>
            <a:srgbClr val="76923C"/>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1"/>
          <p:cNvSpPr/>
          <p:nvPr/>
        </p:nvSpPr>
        <p:spPr>
          <a:xfrm rot="-5194479">
            <a:off x="4108480" y="3902322"/>
            <a:ext cx="963801" cy="502669"/>
          </a:xfrm>
          <a:prstGeom prst="rightArrow">
            <a:avLst>
              <a:gd name="adj1" fmla="val 50000"/>
              <a:gd name="adj2" fmla="val 50000"/>
            </a:avLst>
          </a:prstGeom>
          <a:solidFill>
            <a:srgbClr val="DDD9C3"/>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0" name="Google Shape;130;p12"/>
          <p:cNvSpPr txBox="1">
            <a:spLocks noGrp="1"/>
          </p:cNvSpPr>
          <p:nvPr>
            <p:ph type="title"/>
          </p:nvPr>
        </p:nvSpPr>
        <p:spPr>
          <a:xfrm>
            <a:off x="671804" y="161036"/>
            <a:ext cx="7002805" cy="62837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dirty="0"/>
              <a:t>FUNCTIONS OF THE HEART</a:t>
            </a:r>
            <a:endParaRPr sz="4000" dirty="0"/>
          </a:p>
        </p:txBody>
      </p:sp>
      <p:sp>
        <p:nvSpPr>
          <p:cNvPr id="131" name="Google Shape;131;p12"/>
          <p:cNvSpPr txBox="1"/>
          <p:nvPr/>
        </p:nvSpPr>
        <p:spPr>
          <a:xfrm>
            <a:off x="402742" y="1036545"/>
            <a:ext cx="8091170" cy="3475947"/>
          </a:xfrm>
          <a:prstGeom prst="rect">
            <a:avLst/>
          </a:prstGeom>
          <a:noFill/>
          <a:ln>
            <a:noFill/>
          </a:ln>
        </p:spPr>
        <p:txBody>
          <a:bodyPr spcFirstLastPara="1" wrap="square" lIns="0" tIns="109850" rIns="0" bIns="0" anchor="t" anchorCtr="0">
            <a:spAutoFit/>
          </a:bodyPr>
          <a:lstStyle/>
          <a:p>
            <a:pPr marL="355600" marR="0" lvl="0" indent="-342900" algn="l" rtl="0">
              <a:lnSpc>
                <a:spcPct val="100000"/>
              </a:lnSpc>
              <a:spcBef>
                <a:spcPts val="0"/>
              </a:spcBef>
              <a:spcAft>
                <a:spcPts val="0"/>
              </a:spcAft>
              <a:buClr>
                <a:schemeClr val="dk1"/>
              </a:buClr>
              <a:buSzPts val="3200"/>
              <a:buFont typeface="Arial"/>
              <a:buChar char="•"/>
            </a:pPr>
            <a:r>
              <a:rPr lang="en-US" sz="3200" b="1" dirty="0">
                <a:solidFill>
                  <a:schemeClr val="dk1"/>
                </a:solidFill>
                <a:latin typeface="Arial"/>
                <a:ea typeface="Arial"/>
                <a:cs typeface="Arial"/>
                <a:sym typeface="Arial"/>
              </a:rPr>
              <a:t>Generating blood pressure</a:t>
            </a:r>
            <a:endParaRPr sz="3200" dirty="0">
              <a:solidFill>
                <a:schemeClr val="dk1"/>
              </a:solidFill>
              <a:latin typeface="Arial"/>
              <a:ea typeface="Arial"/>
              <a:cs typeface="Arial"/>
              <a:sym typeface="Arial"/>
            </a:endParaRPr>
          </a:p>
          <a:p>
            <a:pPr marL="355600" marR="0" lvl="0" indent="-342900" algn="l" rtl="0">
              <a:lnSpc>
                <a:spcPct val="100000"/>
              </a:lnSpc>
              <a:spcBef>
                <a:spcPts val="765"/>
              </a:spcBef>
              <a:spcAft>
                <a:spcPts val="0"/>
              </a:spcAft>
              <a:buClr>
                <a:schemeClr val="dk1"/>
              </a:buClr>
              <a:buSzPts val="3200"/>
              <a:buFont typeface="Arial"/>
              <a:buChar char="•"/>
            </a:pPr>
            <a:r>
              <a:rPr lang="en-US" sz="3200" b="1" dirty="0">
                <a:solidFill>
                  <a:schemeClr val="dk1"/>
                </a:solidFill>
                <a:latin typeface="Arial"/>
                <a:ea typeface="Arial"/>
                <a:cs typeface="Arial"/>
                <a:sym typeface="Arial"/>
              </a:rPr>
              <a:t>Ensuring one-way blood flow</a:t>
            </a:r>
            <a:endParaRPr sz="3200" dirty="0">
              <a:solidFill>
                <a:schemeClr val="dk1"/>
              </a:solidFill>
              <a:latin typeface="Arial"/>
              <a:ea typeface="Arial"/>
              <a:cs typeface="Arial"/>
              <a:sym typeface="Arial"/>
            </a:endParaRPr>
          </a:p>
          <a:p>
            <a:pPr marL="660400" marR="0" lvl="0" indent="0" algn="l" rtl="0">
              <a:lnSpc>
                <a:spcPct val="100000"/>
              </a:lnSpc>
              <a:spcBef>
                <a:spcPts val="770"/>
              </a:spcBef>
              <a:spcAft>
                <a:spcPts val="0"/>
              </a:spcAft>
              <a:buNone/>
            </a:pPr>
            <a:r>
              <a:rPr lang="en-US" sz="3200" b="1" dirty="0">
                <a:solidFill>
                  <a:schemeClr val="dk1"/>
                </a:solidFill>
                <a:latin typeface="Arial"/>
                <a:ea typeface="Arial"/>
                <a:cs typeface="Arial"/>
                <a:sym typeface="Arial"/>
              </a:rPr>
              <a:t>Heart valves ensure one-way flow</a:t>
            </a:r>
            <a:endParaRPr sz="3200" dirty="0">
              <a:solidFill>
                <a:schemeClr val="dk1"/>
              </a:solidFill>
              <a:latin typeface="Arial"/>
              <a:ea typeface="Arial"/>
              <a:cs typeface="Arial"/>
              <a:sym typeface="Arial"/>
            </a:endParaRPr>
          </a:p>
          <a:p>
            <a:pPr marL="355600" marR="0" lvl="0" indent="-342900" algn="l" rtl="0">
              <a:lnSpc>
                <a:spcPct val="100000"/>
              </a:lnSpc>
              <a:spcBef>
                <a:spcPts val="770"/>
              </a:spcBef>
              <a:spcAft>
                <a:spcPts val="0"/>
              </a:spcAft>
              <a:buClr>
                <a:schemeClr val="dk1"/>
              </a:buClr>
              <a:buSzPts val="3200"/>
              <a:buFont typeface="Arial"/>
              <a:buChar char="•"/>
            </a:pPr>
            <a:r>
              <a:rPr lang="en-US" sz="3200" b="1" dirty="0">
                <a:solidFill>
                  <a:schemeClr val="dk1"/>
                </a:solidFill>
                <a:latin typeface="Arial"/>
                <a:ea typeface="Arial"/>
                <a:cs typeface="Arial"/>
                <a:sym typeface="Arial"/>
              </a:rPr>
              <a:t>Regulating blood supply</a:t>
            </a:r>
          </a:p>
          <a:p>
            <a:pPr marL="355600" marR="0" lvl="0" indent="-342900" algn="l" rtl="0">
              <a:lnSpc>
                <a:spcPct val="100000"/>
              </a:lnSpc>
              <a:spcBef>
                <a:spcPts val="770"/>
              </a:spcBef>
              <a:spcAft>
                <a:spcPts val="0"/>
              </a:spcAft>
              <a:buClr>
                <a:schemeClr val="dk1"/>
              </a:buClr>
              <a:buSzPts val="3200"/>
              <a:buFont typeface="Arial"/>
              <a:buChar char="•"/>
            </a:pPr>
            <a:r>
              <a:rPr lang="en-US" sz="3200" b="1" dirty="0">
                <a:solidFill>
                  <a:schemeClr val="dk1"/>
                </a:solidFill>
              </a:rPr>
              <a:t>Ensure supply of oxygenated blood to every cells of the body</a:t>
            </a:r>
            <a:endParaRPr sz="3200" dirty="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13"/>
          <p:cNvSpPr txBox="1">
            <a:spLocks noGrp="1"/>
          </p:cNvSpPr>
          <p:nvPr>
            <p:ph type="title"/>
          </p:nvPr>
        </p:nvSpPr>
        <p:spPr>
          <a:xfrm>
            <a:off x="2332653" y="461899"/>
            <a:ext cx="3438862" cy="69659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ARTERIES</a:t>
            </a:r>
            <a:endParaRPr dirty="0"/>
          </a:p>
        </p:txBody>
      </p:sp>
      <p:sp>
        <p:nvSpPr>
          <p:cNvPr id="137" name="Google Shape;137;p13"/>
          <p:cNvSpPr txBox="1"/>
          <p:nvPr/>
        </p:nvSpPr>
        <p:spPr>
          <a:xfrm>
            <a:off x="645668" y="1610309"/>
            <a:ext cx="3772535" cy="4378960"/>
          </a:xfrm>
          <a:prstGeom prst="rect">
            <a:avLst/>
          </a:prstGeom>
          <a:noFill/>
          <a:ln>
            <a:noFill/>
          </a:ln>
        </p:spPr>
        <p:txBody>
          <a:bodyPr spcFirstLastPara="1" wrap="square" lIns="0" tIns="12050" rIns="0" bIns="0" anchor="t" anchorCtr="0">
            <a:spAutoFit/>
          </a:bodyPr>
          <a:lstStyle/>
          <a:p>
            <a:pPr marL="268605" marR="5080" lvl="0" indent="-256540" algn="just" rtl="0">
              <a:lnSpc>
                <a:spcPct val="100000"/>
              </a:lnSpc>
              <a:spcBef>
                <a:spcPts val="0"/>
              </a:spcBef>
              <a:spcAft>
                <a:spcPts val="0"/>
              </a:spcAft>
              <a:buClr>
                <a:schemeClr val="dk1"/>
              </a:buClr>
              <a:buSzPts val="2800"/>
              <a:buFont typeface="Arial"/>
              <a:buChar char=""/>
            </a:pPr>
            <a:r>
              <a:rPr lang="en-US" sz="2800" b="1">
                <a:solidFill>
                  <a:schemeClr val="dk1"/>
                </a:solidFill>
                <a:latin typeface="Arial"/>
                <a:ea typeface="Arial"/>
                <a:cs typeface="Arial"/>
                <a:sym typeface="Arial"/>
              </a:rPr>
              <a:t>Blood vessels that  carry blood away from  the heart are called  arteries.</a:t>
            </a:r>
            <a:endParaRPr sz="2800">
              <a:solidFill>
                <a:schemeClr val="dk1"/>
              </a:solidFill>
              <a:latin typeface="Arial"/>
              <a:ea typeface="Arial"/>
              <a:cs typeface="Arial"/>
              <a:sym typeface="Arial"/>
            </a:endParaRPr>
          </a:p>
          <a:p>
            <a:pPr marL="268605" marR="5080" lvl="0" indent="-256540" algn="just" rtl="0">
              <a:lnSpc>
                <a:spcPct val="100000"/>
              </a:lnSpc>
              <a:spcBef>
                <a:spcPts val="680"/>
              </a:spcBef>
              <a:spcAft>
                <a:spcPts val="0"/>
              </a:spcAft>
              <a:buClr>
                <a:schemeClr val="dk1"/>
              </a:buClr>
              <a:buSzPts val="2800"/>
              <a:buFont typeface="Arial"/>
              <a:buChar char=""/>
            </a:pPr>
            <a:r>
              <a:rPr lang="en-US" sz="2800" b="1">
                <a:solidFill>
                  <a:schemeClr val="dk1"/>
                </a:solidFill>
                <a:latin typeface="Arial"/>
                <a:ea typeface="Arial"/>
                <a:cs typeface="Arial"/>
                <a:sym typeface="Arial"/>
              </a:rPr>
              <a:t>They are  the thickest  blood vessels and they  carry blood high in  oxygen known as  oxygenated	blood  (oxygen rich blood).</a:t>
            </a:r>
            <a:endParaRPr sz="2800">
              <a:solidFill>
                <a:schemeClr val="dk1"/>
              </a:solidFill>
              <a:latin typeface="Arial"/>
              <a:ea typeface="Arial"/>
              <a:cs typeface="Arial"/>
              <a:sym typeface="Arial"/>
            </a:endParaRPr>
          </a:p>
        </p:txBody>
      </p:sp>
      <p:sp>
        <p:nvSpPr>
          <p:cNvPr id="138" name="Google Shape;138;p13"/>
          <p:cNvSpPr/>
          <p:nvPr/>
        </p:nvSpPr>
        <p:spPr>
          <a:xfrm>
            <a:off x="4500371" y="1988820"/>
            <a:ext cx="4643628" cy="371551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1940767" y="304800"/>
            <a:ext cx="3741212" cy="69659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solidFill>
                  <a:srgbClr val="464646"/>
                </a:solidFill>
              </a:rPr>
              <a:t>ARTERIES</a:t>
            </a:r>
            <a:endParaRPr dirty="0"/>
          </a:p>
        </p:txBody>
      </p:sp>
      <p:sp>
        <p:nvSpPr>
          <p:cNvPr id="144" name="Google Shape;144;p14"/>
          <p:cNvSpPr txBox="1"/>
          <p:nvPr/>
        </p:nvSpPr>
        <p:spPr>
          <a:xfrm>
            <a:off x="811764" y="1159510"/>
            <a:ext cx="6924442" cy="2142248"/>
          </a:xfrm>
          <a:prstGeom prst="rect">
            <a:avLst/>
          </a:prstGeom>
          <a:noFill/>
          <a:ln>
            <a:noFill/>
          </a:ln>
        </p:spPr>
        <p:txBody>
          <a:bodyPr spcFirstLastPara="1" wrap="square" lIns="0" tIns="109850" rIns="0" bIns="0" anchor="t" anchorCtr="0">
            <a:spAutoFit/>
          </a:bodyPr>
          <a:lstStyle/>
          <a:p>
            <a:pPr marL="355600" marR="0" lvl="0" indent="-343535" algn="l" rtl="0">
              <a:lnSpc>
                <a:spcPct val="100000"/>
              </a:lnSpc>
              <a:spcBef>
                <a:spcPts val="0"/>
              </a:spcBef>
              <a:spcAft>
                <a:spcPts val="0"/>
              </a:spcAft>
              <a:buClr>
                <a:schemeClr val="dk1"/>
              </a:buClr>
              <a:buSzPts val="3200"/>
              <a:buFont typeface="Arial"/>
              <a:buChar char="•"/>
            </a:pPr>
            <a:r>
              <a:rPr lang="en-US" sz="2800" b="1" dirty="0">
                <a:solidFill>
                  <a:schemeClr val="dk1"/>
                </a:solidFill>
                <a:latin typeface="Arial"/>
                <a:ea typeface="Arial"/>
                <a:cs typeface="Arial"/>
                <a:sym typeface="Arial"/>
              </a:rPr>
              <a:t>Accompanied by vein and nerves</a:t>
            </a:r>
            <a:endParaRPr sz="2800" dirty="0">
              <a:solidFill>
                <a:schemeClr val="dk1"/>
              </a:solidFill>
              <a:latin typeface="Arial"/>
              <a:ea typeface="Arial"/>
              <a:cs typeface="Arial"/>
              <a:sym typeface="Arial"/>
            </a:endParaRPr>
          </a:p>
          <a:p>
            <a:pPr marL="355600" marR="0" lvl="0" indent="-343535" algn="l" rtl="0">
              <a:lnSpc>
                <a:spcPct val="100000"/>
              </a:lnSpc>
              <a:spcBef>
                <a:spcPts val="765"/>
              </a:spcBef>
              <a:spcAft>
                <a:spcPts val="0"/>
              </a:spcAft>
              <a:buClr>
                <a:schemeClr val="dk1"/>
              </a:buClr>
              <a:buSzPts val="3200"/>
              <a:buFont typeface="Arial"/>
              <a:buChar char="•"/>
            </a:pPr>
            <a:r>
              <a:rPr lang="en-US" sz="2800" b="1" dirty="0">
                <a:solidFill>
                  <a:schemeClr val="dk1"/>
                </a:solidFill>
                <a:latin typeface="Arial"/>
                <a:ea typeface="Arial"/>
                <a:cs typeface="Arial"/>
                <a:sym typeface="Arial"/>
              </a:rPr>
              <a:t>Lumen is small</a:t>
            </a:r>
            <a:endParaRPr sz="2800" dirty="0">
              <a:solidFill>
                <a:schemeClr val="dk1"/>
              </a:solidFill>
              <a:latin typeface="Arial"/>
              <a:ea typeface="Arial"/>
              <a:cs typeface="Arial"/>
              <a:sym typeface="Arial"/>
            </a:endParaRPr>
          </a:p>
          <a:p>
            <a:pPr marL="355600" marR="0" lvl="0" indent="-343535" algn="l" rtl="0">
              <a:lnSpc>
                <a:spcPct val="100000"/>
              </a:lnSpc>
              <a:spcBef>
                <a:spcPts val="770"/>
              </a:spcBef>
              <a:spcAft>
                <a:spcPts val="0"/>
              </a:spcAft>
              <a:buClr>
                <a:schemeClr val="dk1"/>
              </a:buClr>
              <a:buSzPts val="3200"/>
              <a:buFont typeface="Arial"/>
              <a:buChar char="•"/>
            </a:pPr>
            <a:r>
              <a:rPr lang="en-US" sz="2800" b="1" dirty="0">
                <a:solidFill>
                  <a:schemeClr val="dk1"/>
                </a:solidFill>
                <a:latin typeface="Arial"/>
                <a:ea typeface="Arial"/>
                <a:cs typeface="Arial"/>
                <a:sym typeface="Arial"/>
              </a:rPr>
              <a:t>No valves</a:t>
            </a:r>
            <a:endParaRPr sz="2800" dirty="0">
              <a:solidFill>
                <a:schemeClr val="dk1"/>
              </a:solidFill>
              <a:latin typeface="Arial"/>
              <a:ea typeface="Arial"/>
              <a:cs typeface="Arial"/>
              <a:sym typeface="Arial"/>
            </a:endParaRPr>
          </a:p>
          <a:p>
            <a:pPr marL="355600" marR="0" lvl="0" indent="-343535" algn="l" rtl="0">
              <a:lnSpc>
                <a:spcPct val="100000"/>
              </a:lnSpc>
              <a:spcBef>
                <a:spcPts val="770"/>
              </a:spcBef>
              <a:spcAft>
                <a:spcPts val="0"/>
              </a:spcAft>
              <a:buClr>
                <a:schemeClr val="dk1"/>
              </a:buClr>
              <a:buSzPts val="3200"/>
              <a:buFont typeface="Arial"/>
              <a:buChar char="•"/>
            </a:pPr>
            <a:r>
              <a:rPr lang="en-US" sz="2800" b="1" dirty="0">
                <a:solidFill>
                  <a:schemeClr val="dk1"/>
                </a:solidFill>
                <a:latin typeface="Arial"/>
                <a:ea typeface="Arial"/>
                <a:cs typeface="Arial"/>
                <a:sym typeface="Arial"/>
              </a:rPr>
              <a:t>Repeated branching</a:t>
            </a:r>
            <a:endParaRPr sz="2800" dirty="0">
              <a:solidFill>
                <a:schemeClr val="dk1"/>
              </a:solidFill>
              <a:latin typeface="Arial"/>
              <a:ea typeface="Arial"/>
              <a:cs typeface="Arial"/>
              <a:sym typeface="Arial"/>
            </a:endParaRPr>
          </a:p>
        </p:txBody>
      </p:sp>
      <p:sp>
        <p:nvSpPr>
          <p:cNvPr id="145" name="Google Shape;145;p14"/>
          <p:cNvSpPr txBox="1"/>
          <p:nvPr/>
        </p:nvSpPr>
        <p:spPr>
          <a:xfrm>
            <a:off x="492654" y="3618953"/>
            <a:ext cx="7975600" cy="2744193"/>
          </a:xfrm>
          <a:prstGeom prst="rect">
            <a:avLst/>
          </a:prstGeom>
          <a:noFill/>
          <a:ln>
            <a:noFill/>
          </a:ln>
        </p:spPr>
        <p:txBody>
          <a:bodyPr spcFirstLastPara="1" wrap="square" lIns="0" tIns="61575" rIns="0" bIns="0" anchor="t" anchorCtr="0">
            <a:spAutoFit/>
          </a:bodyPr>
          <a:lstStyle/>
          <a:p>
            <a:pPr marL="355600" marR="0" lvl="0" indent="-343535" algn="l" rtl="0">
              <a:lnSpc>
                <a:spcPct val="100000"/>
              </a:lnSpc>
              <a:spcBef>
                <a:spcPts val="0"/>
              </a:spcBef>
              <a:spcAft>
                <a:spcPts val="0"/>
              </a:spcAft>
              <a:buClr>
                <a:srgbClr val="FF0000"/>
              </a:buClr>
              <a:buSzPts val="3200"/>
              <a:buFont typeface="Arial"/>
              <a:buChar char="•"/>
            </a:pPr>
            <a:r>
              <a:rPr lang="en-US" sz="3200" b="1" dirty="0">
                <a:solidFill>
                  <a:srgbClr val="FF0000"/>
                </a:solidFill>
                <a:latin typeface="Arial"/>
                <a:ea typeface="Arial"/>
                <a:cs typeface="Arial"/>
                <a:sym typeface="Arial"/>
              </a:rPr>
              <a:t>Elastic-</a:t>
            </a:r>
            <a:r>
              <a:rPr lang="en-US" sz="3200" b="1" dirty="0">
                <a:solidFill>
                  <a:schemeClr val="dk1"/>
                </a:solidFill>
                <a:latin typeface="Arial"/>
                <a:ea typeface="Arial"/>
                <a:cs typeface="Arial"/>
                <a:sym typeface="Arial"/>
              </a:rPr>
              <a:t> e.g. (Aorta &amp; its Major branches)</a:t>
            </a:r>
            <a:endParaRPr sz="3200" dirty="0">
              <a:solidFill>
                <a:schemeClr val="dk1"/>
              </a:solidFill>
              <a:latin typeface="Arial"/>
              <a:ea typeface="Arial"/>
              <a:cs typeface="Arial"/>
              <a:sym typeface="Arial"/>
            </a:endParaRPr>
          </a:p>
          <a:p>
            <a:pPr marL="355600" marR="5080" lvl="0" indent="-343535" algn="l" rtl="0">
              <a:lnSpc>
                <a:spcPct val="108124"/>
              </a:lnSpc>
              <a:spcBef>
                <a:spcPts val="819"/>
              </a:spcBef>
              <a:spcAft>
                <a:spcPts val="0"/>
              </a:spcAft>
              <a:buClr>
                <a:srgbClr val="FF0000"/>
              </a:buClr>
              <a:buSzPts val="3200"/>
              <a:buFont typeface="Arial"/>
              <a:buChar char="•"/>
            </a:pPr>
            <a:r>
              <a:rPr lang="en-US" sz="3200" b="1" dirty="0">
                <a:solidFill>
                  <a:srgbClr val="FF0000"/>
                </a:solidFill>
                <a:latin typeface="Arial"/>
                <a:ea typeface="Arial"/>
                <a:cs typeface="Arial"/>
                <a:sym typeface="Arial"/>
              </a:rPr>
              <a:t>Muscular </a:t>
            </a:r>
            <a:r>
              <a:rPr lang="en-US" sz="3200" b="1" dirty="0">
                <a:solidFill>
                  <a:schemeClr val="dk1"/>
                </a:solidFill>
                <a:latin typeface="Arial"/>
                <a:ea typeface="Arial"/>
                <a:cs typeface="Arial"/>
                <a:sym typeface="Arial"/>
              </a:rPr>
              <a:t>-e.g.(Renal, Testicular, Radial, Tibial  etc.)</a:t>
            </a:r>
            <a:endParaRPr sz="3200" dirty="0">
              <a:solidFill>
                <a:schemeClr val="dk1"/>
              </a:solidFill>
              <a:latin typeface="Arial"/>
              <a:ea typeface="Arial"/>
              <a:cs typeface="Arial"/>
              <a:sym typeface="Arial"/>
            </a:endParaRPr>
          </a:p>
          <a:p>
            <a:pPr marL="12065" marR="0" lvl="0" algn="l" rtl="0">
              <a:lnSpc>
                <a:spcPct val="100000"/>
              </a:lnSpc>
              <a:spcBef>
                <a:spcPts val="330"/>
              </a:spcBef>
              <a:spcAft>
                <a:spcPts val="0"/>
              </a:spcAft>
              <a:buClr>
                <a:srgbClr val="FF0000"/>
              </a:buClr>
              <a:buSzPts val="3200"/>
            </a:pPr>
            <a:endParaRPr sz="3200" dirty="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1637157" y="231089"/>
            <a:ext cx="5872480"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CAPILLARIES (5-8 micron)</a:t>
            </a:r>
            <a:endParaRPr dirty="0"/>
          </a:p>
        </p:txBody>
      </p:sp>
      <p:sp>
        <p:nvSpPr>
          <p:cNvPr id="152" name="Google Shape;152;p15"/>
          <p:cNvSpPr txBox="1"/>
          <p:nvPr/>
        </p:nvSpPr>
        <p:spPr>
          <a:xfrm>
            <a:off x="402742" y="1598802"/>
            <a:ext cx="4803740" cy="434468"/>
          </a:xfrm>
          <a:prstGeom prst="rect">
            <a:avLst/>
          </a:prstGeom>
          <a:noFill/>
          <a:ln>
            <a:noFill/>
          </a:ln>
        </p:spPr>
        <p:txBody>
          <a:bodyPr spcFirstLastPara="1" wrap="square" lIns="0" tIns="13325" rIns="0" bIns="0" anchor="t" anchorCtr="0">
            <a:spAutoFit/>
          </a:bodyPr>
          <a:lstStyle/>
          <a:p>
            <a:pPr marR="6350" lvl="0" algn="r" rtl="0">
              <a:lnSpc>
                <a:spcPct val="114062"/>
              </a:lnSpc>
              <a:spcBef>
                <a:spcPts val="0"/>
              </a:spcBef>
              <a:spcAft>
                <a:spcPts val="0"/>
              </a:spcAft>
              <a:buClr>
                <a:schemeClr val="dk1"/>
              </a:buClr>
              <a:buSzPts val="3200"/>
            </a:pPr>
            <a:r>
              <a:rPr lang="en-US" sz="2400" b="1" dirty="0">
                <a:solidFill>
                  <a:schemeClr val="dk1"/>
                </a:solidFill>
                <a:latin typeface="Arial"/>
                <a:ea typeface="Arial"/>
                <a:cs typeface="Arial"/>
                <a:sym typeface="Arial"/>
              </a:rPr>
              <a:t>The	smallest	blood vessels </a:t>
            </a:r>
            <a:endParaRPr sz="2400" dirty="0">
              <a:solidFill>
                <a:schemeClr val="dk1"/>
              </a:solidFill>
              <a:latin typeface="Arial"/>
              <a:ea typeface="Arial"/>
              <a:cs typeface="Arial"/>
              <a:sym typeface="Arial"/>
            </a:endParaRPr>
          </a:p>
        </p:txBody>
      </p:sp>
      <p:sp>
        <p:nvSpPr>
          <p:cNvPr id="153" name="Google Shape;153;p15"/>
          <p:cNvSpPr txBox="1"/>
          <p:nvPr/>
        </p:nvSpPr>
        <p:spPr>
          <a:xfrm>
            <a:off x="158620" y="2476322"/>
            <a:ext cx="5234474" cy="893829"/>
          </a:xfrm>
          <a:prstGeom prst="rect">
            <a:avLst/>
          </a:prstGeom>
          <a:noFill/>
          <a:ln>
            <a:noFill/>
          </a:ln>
        </p:spPr>
        <p:txBody>
          <a:bodyPr spcFirstLastPara="1" wrap="square" lIns="0" tIns="62225" rIns="0" bIns="0" anchor="t" anchorCtr="0">
            <a:spAutoFit/>
          </a:bodyPr>
          <a:lstStyle/>
          <a:p>
            <a:pPr marL="12700" marR="5080" lvl="0" indent="0" algn="just" rtl="0">
              <a:lnSpc>
                <a:spcPct val="90000"/>
              </a:lnSpc>
              <a:spcBef>
                <a:spcPts val="0"/>
              </a:spcBef>
              <a:spcAft>
                <a:spcPts val="0"/>
              </a:spcAft>
              <a:buNone/>
            </a:pPr>
            <a:r>
              <a:rPr lang="en-US" sz="2400" b="1" dirty="0">
                <a:solidFill>
                  <a:schemeClr val="dk1"/>
                </a:solidFill>
              </a:rPr>
              <a:t>a</a:t>
            </a:r>
            <a:r>
              <a:rPr lang="en-US" sz="2400" b="1" dirty="0">
                <a:solidFill>
                  <a:schemeClr val="dk1"/>
                </a:solidFill>
                <a:latin typeface="Arial"/>
                <a:ea typeface="Arial"/>
                <a:cs typeface="Arial"/>
                <a:sym typeface="Arial"/>
              </a:rPr>
              <a:t>re capillaries</a:t>
            </a:r>
            <a:r>
              <a:rPr lang="en-US" sz="3200" b="1" dirty="0">
                <a:solidFill>
                  <a:schemeClr val="dk1"/>
                </a:solidFill>
                <a:latin typeface="Arial"/>
                <a:ea typeface="Arial"/>
                <a:cs typeface="Arial"/>
                <a:sym typeface="Arial"/>
              </a:rPr>
              <a:t> </a:t>
            </a:r>
            <a:r>
              <a:rPr lang="en-US" sz="2800" b="1" dirty="0">
                <a:solidFill>
                  <a:schemeClr val="dk1"/>
                </a:solidFill>
                <a:latin typeface="Arial"/>
                <a:ea typeface="Arial"/>
                <a:cs typeface="Arial"/>
                <a:sym typeface="Arial"/>
              </a:rPr>
              <a:t>and they  connect the arteries  and veins.</a:t>
            </a:r>
            <a:endParaRPr sz="2800" dirty="0">
              <a:solidFill>
                <a:schemeClr val="dk1"/>
              </a:solidFill>
              <a:latin typeface="Arial"/>
              <a:ea typeface="Arial"/>
              <a:cs typeface="Arial"/>
              <a:sym typeface="Arial"/>
            </a:endParaRPr>
          </a:p>
        </p:txBody>
      </p:sp>
      <p:sp>
        <p:nvSpPr>
          <p:cNvPr id="155" name="Google Shape;155;p15"/>
          <p:cNvSpPr txBox="1"/>
          <p:nvPr/>
        </p:nvSpPr>
        <p:spPr>
          <a:xfrm>
            <a:off x="317241" y="3890848"/>
            <a:ext cx="4254760" cy="1066051"/>
          </a:xfrm>
          <a:prstGeom prst="rect">
            <a:avLst/>
          </a:prstGeom>
          <a:noFill/>
          <a:ln>
            <a:noFill/>
          </a:ln>
        </p:spPr>
        <p:txBody>
          <a:bodyPr spcFirstLastPara="1" wrap="square" lIns="0" tIns="13325" rIns="0" bIns="0" anchor="t" anchorCtr="0">
            <a:spAutoFit/>
          </a:bodyPr>
          <a:lstStyle/>
          <a:p>
            <a:pPr marR="5080" lvl="0" algn="r" rtl="0">
              <a:lnSpc>
                <a:spcPct val="114062"/>
              </a:lnSpc>
              <a:spcBef>
                <a:spcPts val="0"/>
              </a:spcBef>
              <a:spcAft>
                <a:spcPts val="0"/>
              </a:spcAft>
              <a:buClr>
                <a:schemeClr val="dk1"/>
              </a:buClr>
              <a:buSzPts val="3200"/>
            </a:pPr>
            <a:r>
              <a:rPr lang="en-US" sz="2800" b="1" dirty="0">
                <a:solidFill>
                  <a:schemeClr val="dk1"/>
                </a:solidFill>
              </a:rPr>
              <a:t>This is where  exchange</a:t>
            </a:r>
          </a:p>
          <a:p>
            <a:pPr marR="5080" lvl="0" algn="r" rtl="0">
              <a:lnSpc>
                <a:spcPct val="114062"/>
              </a:lnSpc>
              <a:spcBef>
                <a:spcPts val="0"/>
              </a:spcBef>
              <a:spcAft>
                <a:spcPts val="0"/>
              </a:spcAft>
              <a:buClr>
                <a:schemeClr val="dk1"/>
              </a:buClr>
              <a:buSzPts val="3200"/>
            </a:pPr>
            <a:r>
              <a:rPr lang="en-US" sz="2800" b="1" dirty="0">
                <a:solidFill>
                  <a:schemeClr val="dk1"/>
                </a:solidFill>
              </a:rPr>
              <a:t>of gases occurs  </a:t>
            </a:r>
            <a:r>
              <a:rPr lang="en-US" sz="3200" b="1" dirty="0">
                <a:solidFill>
                  <a:schemeClr val="dk1"/>
                </a:solidFill>
              </a:rPr>
              <a:t> </a:t>
            </a:r>
            <a:endParaRPr sz="3200" dirty="0">
              <a:solidFill>
                <a:schemeClr val="dk1"/>
              </a:solidFill>
              <a:latin typeface="Arial"/>
              <a:ea typeface="Arial"/>
              <a:cs typeface="Arial"/>
              <a:sym typeface="Arial"/>
            </a:endParaRPr>
          </a:p>
        </p:txBody>
      </p:sp>
      <p:sp>
        <p:nvSpPr>
          <p:cNvPr id="157" name="Google Shape;157;p15"/>
          <p:cNvSpPr/>
          <p:nvPr/>
        </p:nvSpPr>
        <p:spPr>
          <a:xfrm>
            <a:off x="5570376" y="1755181"/>
            <a:ext cx="3497423" cy="39334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1816736" y="461899"/>
            <a:ext cx="3460750" cy="69659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VEINS</a:t>
            </a:r>
            <a:endParaRPr dirty="0"/>
          </a:p>
        </p:txBody>
      </p:sp>
      <p:sp>
        <p:nvSpPr>
          <p:cNvPr id="168" name="Google Shape;168;p17"/>
          <p:cNvSpPr txBox="1"/>
          <p:nvPr/>
        </p:nvSpPr>
        <p:spPr>
          <a:xfrm>
            <a:off x="535940" y="1309242"/>
            <a:ext cx="6956542" cy="830730"/>
          </a:xfrm>
          <a:prstGeom prst="rect">
            <a:avLst/>
          </a:prstGeom>
          <a:noFill/>
          <a:ln>
            <a:noFill/>
          </a:ln>
        </p:spPr>
        <p:txBody>
          <a:bodyPr spcFirstLastPara="1" wrap="square" lIns="0" tIns="54600" rIns="0" bIns="0" anchor="t" anchorCtr="0">
            <a:spAutoFit/>
          </a:bodyPr>
          <a:lstStyle/>
          <a:p>
            <a:pPr marL="355600" marR="5080" lvl="0" indent="-343535" algn="just" rtl="0">
              <a:lnSpc>
                <a:spcPct val="90000"/>
              </a:lnSpc>
              <a:spcBef>
                <a:spcPts val="0"/>
              </a:spcBef>
              <a:spcAft>
                <a:spcPts val="0"/>
              </a:spcAft>
              <a:buClr>
                <a:schemeClr val="dk1"/>
              </a:buClr>
              <a:buSzPts val="2800"/>
              <a:buFont typeface="Arial"/>
              <a:buChar char="•"/>
            </a:pPr>
            <a:r>
              <a:rPr lang="en-US" sz="2800" b="1" dirty="0">
                <a:solidFill>
                  <a:schemeClr val="dk1"/>
                </a:solidFill>
                <a:latin typeface="Arial"/>
                <a:ea typeface="Arial"/>
                <a:cs typeface="Arial"/>
                <a:sym typeface="Arial"/>
              </a:rPr>
              <a:t>Blood vessels that carry  blood back to the heart  are called veins. </a:t>
            </a:r>
            <a:endParaRPr sz="2800" dirty="0">
              <a:solidFill>
                <a:schemeClr val="dk1"/>
              </a:solidFill>
              <a:latin typeface="Arial"/>
              <a:ea typeface="Arial"/>
              <a:cs typeface="Arial"/>
              <a:sym typeface="Arial"/>
            </a:endParaRPr>
          </a:p>
        </p:txBody>
      </p:sp>
      <p:sp>
        <p:nvSpPr>
          <p:cNvPr id="172" name="Google Shape;172;p17"/>
          <p:cNvSpPr txBox="1"/>
          <p:nvPr/>
        </p:nvSpPr>
        <p:spPr>
          <a:xfrm>
            <a:off x="535941" y="3021744"/>
            <a:ext cx="7553700" cy="1739815"/>
          </a:xfrm>
          <a:prstGeom prst="rect">
            <a:avLst/>
          </a:prstGeom>
          <a:noFill/>
          <a:ln>
            <a:noFill/>
          </a:ln>
        </p:spPr>
        <p:txBody>
          <a:bodyPr spcFirstLastPara="1" wrap="square" lIns="0" tIns="55225" rIns="0" bIns="0" anchor="t" anchorCtr="0">
            <a:spAutoFit/>
          </a:bodyPr>
          <a:lstStyle/>
          <a:p>
            <a:pPr marL="355600" marR="0" lvl="0" indent="0" algn="l" rtl="0">
              <a:lnSpc>
                <a:spcPct val="100000"/>
              </a:lnSpc>
              <a:spcBef>
                <a:spcPts val="0"/>
              </a:spcBef>
              <a:spcAft>
                <a:spcPts val="0"/>
              </a:spcAft>
              <a:buNone/>
            </a:pPr>
            <a:endParaRPr sz="2800" dirty="0">
              <a:solidFill>
                <a:schemeClr val="dk1"/>
              </a:solidFill>
              <a:latin typeface="Arial"/>
              <a:ea typeface="Arial"/>
              <a:cs typeface="Arial"/>
              <a:sym typeface="Arial"/>
            </a:endParaRPr>
          </a:p>
          <a:p>
            <a:pPr marL="355600" marR="5080" lvl="0" indent="-343535" algn="just" rtl="0">
              <a:lnSpc>
                <a:spcPct val="90000"/>
              </a:lnSpc>
              <a:spcBef>
                <a:spcPts val="670"/>
              </a:spcBef>
              <a:spcAft>
                <a:spcPts val="0"/>
              </a:spcAft>
              <a:buClr>
                <a:schemeClr val="dk1"/>
              </a:buClr>
              <a:buSzPts val="2800"/>
              <a:buFont typeface="Arial"/>
              <a:buChar char="•"/>
            </a:pPr>
            <a:r>
              <a:rPr lang="en-US" sz="2800" b="1" dirty="0">
                <a:solidFill>
                  <a:schemeClr val="dk1"/>
                </a:solidFill>
                <a:latin typeface="Arial"/>
                <a:ea typeface="Arial"/>
                <a:cs typeface="Arial"/>
                <a:sym typeface="Arial"/>
              </a:rPr>
              <a:t>They carry blood that is  high in carbon dioxide  known as deoxygenated  blood (oxygen poor  blood).</a:t>
            </a:r>
            <a:endParaRPr sz="2800" dirty="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18"/>
          <p:cNvSpPr txBox="1">
            <a:spLocks noGrp="1"/>
          </p:cNvSpPr>
          <p:nvPr>
            <p:ph type="title"/>
          </p:nvPr>
        </p:nvSpPr>
        <p:spPr>
          <a:xfrm>
            <a:off x="2771192" y="461899"/>
            <a:ext cx="2506293" cy="69659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VEINS</a:t>
            </a:r>
            <a:endParaRPr dirty="0"/>
          </a:p>
        </p:txBody>
      </p:sp>
      <p:sp>
        <p:nvSpPr>
          <p:cNvPr id="179" name="Google Shape;179;p18"/>
          <p:cNvSpPr txBox="1"/>
          <p:nvPr/>
        </p:nvSpPr>
        <p:spPr>
          <a:xfrm>
            <a:off x="535940" y="1509941"/>
            <a:ext cx="8010901" cy="3575066"/>
          </a:xfrm>
          <a:prstGeom prst="rect">
            <a:avLst/>
          </a:prstGeom>
          <a:noFill/>
          <a:ln>
            <a:noFill/>
          </a:ln>
        </p:spPr>
        <p:txBody>
          <a:bodyPr spcFirstLastPara="1" wrap="square" lIns="0" tIns="110475" rIns="0" bIns="0" anchor="t" anchorCtr="0">
            <a:spAutoFit/>
          </a:bodyPr>
          <a:lstStyle/>
          <a:p>
            <a:pPr marL="355600" marR="0" lvl="0" indent="-343535" algn="l" rtl="0">
              <a:lnSpc>
                <a:spcPct val="100000"/>
              </a:lnSpc>
              <a:spcBef>
                <a:spcPts val="0"/>
              </a:spcBef>
              <a:spcAft>
                <a:spcPts val="0"/>
              </a:spcAft>
              <a:buClr>
                <a:schemeClr val="dk1"/>
              </a:buClr>
              <a:buSzPts val="3200"/>
              <a:buFont typeface="Arial"/>
              <a:buChar char="•"/>
            </a:pPr>
            <a:r>
              <a:rPr lang="en-US" sz="3200" b="1">
                <a:solidFill>
                  <a:schemeClr val="dk1"/>
                </a:solidFill>
                <a:latin typeface="Arial"/>
                <a:ea typeface="Arial"/>
                <a:cs typeface="Arial"/>
                <a:sym typeface="Arial"/>
              </a:rPr>
              <a:t>Thin Walled</a:t>
            </a:r>
            <a:endParaRPr sz="3200">
              <a:solidFill>
                <a:schemeClr val="dk1"/>
              </a:solidFill>
              <a:latin typeface="Arial"/>
              <a:ea typeface="Arial"/>
              <a:cs typeface="Arial"/>
              <a:sym typeface="Arial"/>
            </a:endParaRPr>
          </a:p>
          <a:p>
            <a:pPr marL="355600" marR="0" lvl="0" indent="-343535" algn="l" rtl="0">
              <a:lnSpc>
                <a:spcPct val="100000"/>
              </a:lnSpc>
              <a:spcBef>
                <a:spcPts val="770"/>
              </a:spcBef>
              <a:spcAft>
                <a:spcPts val="0"/>
              </a:spcAft>
              <a:buClr>
                <a:schemeClr val="dk1"/>
              </a:buClr>
              <a:buSzPts val="3200"/>
              <a:buFont typeface="Arial"/>
              <a:buChar char="•"/>
            </a:pPr>
            <a:r>
              <a:rPr lang="en-US" sz="3200" b="1">
                <a:solidFill>
                  <a:schemeClr val="dk1"/>
                </a:solidFill>
                <a:latin typeface="Arial"/>
                <a:ea typeface="Arial"/>
                <a:cs typeface="Arial"/>
                <a:sym typeface="Arial"/>
              </a:rPr>
              <a:t>Large irregular lumen</a:t>
            </a:r>
            <a:endParaRPr sz="3200">
              <a:solidFill>
                <a:schemeClr val="dk1"/>
              </a:solidFill>
              <a:latin typeface="Arial"/>
              <a:ea typeface="Arial"/>
              <a:cs typeface="Arial"/>
              <a:sym typeface="Arial"/>
            </a:endParaRPr>
          </a:p>
          <a:p>
            <a:pPr marL="355600" marR="0" lvl="0" indent="-343535" algn="l" rtl="0">
              <a:lnSpc>
                <a:spcPct val="100000"/>
              </a:lnSpc>
              <a:spcBef>
                <a:spcPts val="770"/>
              </a:spcBef>
              <a:spcAft>
                <a:spcPts val="0"/>
              </a:spcAft>
              <a:buClr>
                <a:schemeClr val="dk1"/>
              </a:buClr>
              <a:buSzPts val="3200"/>
              <a:buFont typeface="Arial"/>
              <a:buChar char="•"/>
            </a:pPr>
            <a:r>
              <a:rPr lang="en-US" sz="3200" b="1">
                <a:solidFill>
                  <a:schemeClr val="dk1"/>
                </a:solidFill>
                <a:latin typeface="Arial"/>
                <a:ea typeface="Arial"/>
                <a:cs typeface="Arial"/>
                <a:sym typeface="Arial"/>
              </a:rPr>
              <a:t>Have valves</a:t>
            </a:r>
            <a:endParaRPr sz="3200">
              <a:solidFill>
                <a:schemeClr val="dk1"/>
              </a:solidFill>
              <a:latin typeface="Arial"/>
              <a:ea typeface="Arial"/>
              <a:cs typeface="Arial"/>
              <a:sym typeface="Arial"/>
            </a:endParaRPr>
          </a:p>
          <a:p>
            <a:pPr marL="355600" marR="0" lvl="0" indent="-343535" algn="l" rtl="0">
              <a:lnSpc>
                <a:spcPct val="100000"/>
              </a:lnSpc>
              <a:spcBef>
                <a:spcPts val="770"/>
              </a:spcBef>
              <a:spcAft>
                <a:spcPts val="0"/>
              </a:spcAft>
              <a:buClr>
                <a:schemeClr val="dk1"/>
              </a:buClr>
              <a:buSzPts val="3200"/>
              <a:buFont typeface="Arial"/>
              <a:buChar char="•"/>
            </a:pPr>
            <a:r>
              <a:rPr lang="en-US" sz="3200" b="1">
                <a:solidFill>
                  <a:schemeClr val="dk1"/>
                </a:solidFill>
                <a:latin typeface="Arial"/>
                <a:ea typeface="Arial"/>
                <a:cs typeface="Arial"/>
                <a:sym typeface="Arial"/>
              </a:rPr>
              <a:t>Dead space around</a:t>
            </a:r>
            <a:endParaRPr sz="3200">
              <a:solidFill>
                <a:schemeClr val="dk1"/>
              </a:solidFill>
              <a:latin typeface="Arial"/>
              <a:ea typeface="Arial"/>
              <a:cs typeface="Arial"/>
              <a:sym typeface="Arial"/>
            </a:endParaRPr>
          </a:p>
          <a:p>
            <a:pPr marL="355600" marR="0" lvl="0" indent="-343535" algn="l" rtl="0">
              <a:lnSpc>
                <a:spcPct val="100000"/>
              </a:lnSpc>
              <a:spcBef>
                <a:spcPts val="770"/>
              </a:spcBef>
              <a:spcAft>
                <a:spcPts val="0"/>
              </a:spcAft>
              <a:buClr>
                <a:schemeClr val="dk1"/>
              </a:buClr>
              <a:buSzPts val="3200"/>
              <a:buFont typeface="Arial"/>
              <a:buChar char="•"/>
            </a:pPr>
            <a:r>
              <a:rPr lang="en-US" sz="3200" b="1">
                <a:solidFill>
                  <a:schemeClr val="dk1"/>
                </a:solidFill>
                <a:latin typeface="Arial"/>
                <a:ea typeface="Arial"/>
                <a:cs typeface="Arial"/>
                <a:sym typeface="Arial"/>
              </a:rPr>
              <a:t>Types:</a:t>
            </a:r>
            <a:endParaRPr sz="3200">
              <a:solidFill>
                <a:schemeClr val="dk1"/>
              </a:solidFill>
              <a:latin typeface="Arial"/>
              <a:ea typeface="Arial"/>
              <a:cs typeface="Arial"/>
              <a:sym typeface="Arial"/>
            </a:endParaRPr>
          </a:p>
          <a:p>
            <a:pPr marL="1117600" marR="1418590" lvl="0" indent="0" algn="l" rtl="0">
              <a:lnSpc>
                <a:spcPct val="120000"/>
              </a:lnSpc>
              <a:spcBef>
                <a:spcPts val="0"/>
              </a:spcBef>
              <a:spcAft>
                <a:spcPts val="0"/>
              </a:spcAft>
              <a:buNone/>
            </a:pPr>
            <a:r>
              <a:rPr lang="en-US" sz="3200" b="1">
                <a:solidFill>
                  <a:schemeClr val="dk1"/>
                </a:solidFill>
                <a:latin typeface="Arial"/>
                <a:ea typeface="Arial"/>
                <a:cs typeface="Arial"/>
                <a:sym typeface="Arial"/>
              </a:rPr>
              <a:t>Large  Medium  Small</a:t>
            </a:r>
            <a:endParaRPr sz="32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E895-EFD9-FDB0-CC20-57B9B22CF8C8}"/>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3FF4C1C7-7AAA-1CCC-7618-35810B0D3C29}"/>
              </a:ext>
            </a:extLst>
          </p:cNvPr>
          <p:cNvSpPr>
            <a:spLocks noGrp="1"/>
          </p:cNvSpPr>
          <p:nvPr>
            <p:ph type="body" idx="1"/>
          </p:nvPr>
        </p:nvSpPr>
        <p:spPr/>
        <p:txBody>
          <a:bodyPr/>
          <a:lstStyle/>
          <a:p>
            <a:pPr marL="0" indent="-101600" algn="just">
              <a:lnSpc>
                <a:spcPct val="100000"/>
              </a:lnSpc>
              <a:buSzPts val="1600"/>
              <a:buFont typeface="Arial"/>
              <a:buChar char="•"/>
            </a:pPr>
            <a:r>
              <a:rPr lang="en-US" sz="2000" b="0" dirty="0">
                <a:solidFill>
                  <a:srgbClr val="000000"/>
                </a:solidFill>
                <a:latin typeface="Cambria"/>
                <a:ea typeface="Cambria"/>
                <a:cs typeface="Cambria"/>
                <a:sym typeface="Cambria"/>
              </a:rPr>
              <a:t>The improved models have allowed patients glimpses of their environments, enabling them to make out abstract images, though their vision has not been fully regained.</a:t>
            </a:r>
          </a:p>
          <a:p>
            <a:pPr marL="0" indent="-101600" algn="just">
              <a:lnSpc>
                <a:spcPct val="100000"/>
              </a:lnSpc>
              <a:buSzPts val="1600"/>
              <a:buFont typeface="Arial"/>
              <a:buChar char="•"/>
            </a:pPr>
            <a:endParaRPr lang="en-US" sz="2000" dirty="0"/>
          </a:p>
          <a:p>
            <a:pPr marL="0" indent="-101600" algn="just">
              <a:lnSpc>
                <a:spcPct val="100000"/>
              </a:lnSpc>
              <a:buSzPts val="1600"/>
              <a:buFont typeface="Arial"/>
              <a:buChar char="•"/>
            </a:pPr>
            <a:r>
              <a:rPr lang="en-US" sz="2000" b="0" dirty="0">
                <a:solidFill>
                  <a:srgbClr val="000000"/>
                </a:solidFill>
                <a:latin typeface="Cambria"/>
                <a:ea typeface="Cambria"/>
                <a:cs typeface="Cambria"/>
                <a:sym typeface="Cambria"/>
              </a:rPr>
              <a:t> Further research could raise the level of acuity that the bionic eye provides, and different materials, such as diamond, are being tested for their effectiveness in the implant.</a:t>
            </a:r>
          </a:p>
          <a:p>
            <a:pPr marL="0" indent="-101600" algn="just">
              <a:lnSpc>
                <a:spcPct val="100000"/>
              </a:lnSpc>
              <a:buSzPts val="1600"/>
              <a:buFont typeface="Arial"/>
              <a:buChar char="•"/>
            </a:pPr>
            <a:endParaRPr lang="en-US" sz="2000" b="0" dirty="0">
              <a:solidFill>
                <a:srgbClr val="000000"/>
              </a:solidFill>
              <a:latin typeface="Cambria"/>
              <a:ea typeface="Cambria"/>
              <a:cs typeface="Cambria"/>
              <a:sym typeface="Cambria"/>
            </a:endParaRPr>
          </a:p>
          <a:p>
            <a:pPr marL="0" indent="-101600" algn="just">
              <a:lnSpc>
                <a:spcPct val="100000"/>
              </a:lnSpc>
              <a:buSzPts val="1600"/>
              <a:buFont typeface="Arial"/>
              <a:buChar char="•"/>
            </a:pPr>
            <a:r>
              <a:rPr lang="en-US" sz="2000" b="0" dirty="0">
                <a:solidFill>
                  <a:srgbClr val="000000"/>
                </a:solidFill>
                <a:latin typeface="Cambria"/>
                <a:ea typeface="Cambria"/>
                <a:cs typeface="Cambria"/>
                <a:sym typeface="Cambria"/>
              </a:rPr>
              <a:t> Long-term effects of the implantation of a bionic eye remain unknown.</a:t>
            </a:r>
            <a:endParaRPr lang="en-US" sz="2000" dirty="0"/>
          </a:p>
          <a:p>
            <a:endParaRPr lang="en-IN" dirty="0"/>
          </a:p>
        </p:txBody>
      </p:sp>
    </p:spTree>
    <p:extLst>
      <p:ext uri="{BB962C8B-B14F-4D97-AF65-F5344CB8AC3E}">
        <p14:creationId xmlns:p14="http://schemas.microsoft.com/office/powerpoint/2010/main" val="789698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979714" y="83946"/>
            <a:ext cx="5731601" cy="939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000" dirty="0"/>
              <a:t>CIRCULATION</a:t>
            </a:r>
            <a:endParaRPr sz="6000" dirty="0"/>
          </a:p>
        </p:txBody>
      </p:sp>
      <p:sp>
        <p:nvSpPr>
          <p:cNvPr id="192" name="Google Shape;192;p20"/>
          <p:cNvSpPr txBox="1"/>
          <p:nvPr/>
        </p:nvSpPr>
        <p:spPr>
          <a:xfrm>
            <a:off x="533400" y="1371600"/>
            <a:ext cx="8382000" cy="4791055"/>
          </a:xfrm>
          <a:prstGeom prst="rect">
            <a:avLst/>
          </a:prstGeom>
          <a:noFill/>
          <a:ln>
            <a:noFill/>
          </a:ln>
        </p:spPr>
        <p:txBody>
          <a:bodyPr spcFirstLastPara="1" wrap="square" lIns="0" tIns="12700" rIns="0" bIns="0" anchor="t" anchorCtr="0">
            <a:spAutoFit/>
          </a:bodyPr>
          <a:lstStyle/>
          <a:p>
            <a:pPr marL="299085" marR="6350" lvl="0" indent="-287019" algn="just" rtl="0">
              <a:lnSpc>
                <a:spcPct val="100000"/>
              </a:lnSpc>
              <a:spcBef>
                <a:spcPts val="0"/>
              </a:spcBef>
              <a:spcAft>
                <a:spcPts val="0"/>
              </a:spcAft>
              <a:buNone/>
            </a:pPr>
            <a:r>
              <a:rPr lang="en-US" sz="3200">
                <a:solidFill>
                  <a:srgbClr val="0000FF"/>
                </a:solidFill>
                <a:latin typeface="Arial"/>
                <a:ea typeface="Arial"/>
                <a:cs typeface="Arial"/>
                <a:sym typeface="Arial"/>
              </a:rPr>
              <a:t>–</a:t>
            </a:r>
            <a:r>
              <a:rPr lang="en-US" sz="3200" b="1">
                <a:solidFill>
                  <a:schemeClr val="dk1"/>
                </a:solidFill>
                <a:latin typeface="Arial"/>
                <a:ea typeface="Arial"/>
                <a:cs typeface="Arial"/>
                <a:sym typeface="Arial"/>
              </a:rPr>
              <a:t>Coronary circulation – the circulation  of blood within the heart</a:t>
            </a:r>
            <a:r>
              <a:rPr lang="en-US" sz="2800" b="1">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marL="299085" marR="5080" lvl="0" indent="-287019" algn="just" rtl="0">
              <a:lnSpc>
                <a:spcPct val="100000"/>
              </a:lnSpc>
              <a:spcBef>
                <a:spcPts val="865"/>
              </a:spcBef>
              <a:spcAft>
                <a:spcPts val="0"/>
              </a:spcAft>
              <a:buNone/>
            </a:pPr>
            <a:r>
              <a:rPr lang="en-US" sz="3200">
                <a:solidFill>
                  <a:srgbClr val="0000FF"/>
                </a:solidFill>
                <a:latin typeface="Arial"/>
                <a:ea typeface="Arial"/>
                <a:cs typeface="Arial"/>
                <a:sym typeface="Arial"/>
              </a:rPr>
              <a:t>–</a:t>
            </a:r>
            <a:r>
              <a:rPr lang="en-US" sz="3200" b="1">
                <a:solidFill>
                  <a:schemeClr val="dk1"/>
                </a:solidFill>
                <a:latin typeface="Arial"/>
                <a:ea typeface="Arial"/>
                <a:cs typeface="Arial"/>
                <a:sym typeface="Arial"/>
              </a:rPr>
              <a:t>Pulmonary circulation – the flow of  blood between the heart and lungs.</a:t>
            </a:r>
            <a:endParaRPr sz="3200">
              <a:solidFill>
                <a:schemeClr val="dk1"/>
              </a:solidFill>
              <a:latin typeface="Arial"/>
              <a:ea typeface="Arial"/>
              <a:cs typeface="Arial"/>
              <a:sym typeface="Arial"/>
            </a:endParaRPr>
          </a:p>
          <a:p>
            <a:pPr marL="299085" marR="5715" lvl="0" indent="-287019" algn="just" rtl="0">
              <a:lnSpc>
                <a:spcPct val="100000"/>
              </a:lnSpc>
              <a:spcBef>
                <a:spcPts val="869"/>
              </a:spcBef>
              <a:spcAft>
                <a:spcPts val="0"/>
              </a:spcAft>
              <a:buNone/>
            </a:pPr>
            <a:r>
              <a:rPr lang="en-US" sz="3200">
                <a:solidFill>
                  <a:srgbClr val="0000FF"/>
                </a:solidFill>
                <a:latin typeface="Arial"/>
                <a:ea typeface="Arial"/>
                <a:cs typeface="Arial"/>
                <a:sym typeface="Arial"/>
              </a:rPr>
              <a:t>–</a:t>
            </a:r>
            <a:r>
              <a:rPr lang="en-US" sz="3200" b="1">
                <a:solidFill>
                  <a:schemeClr val="dk1"/>
                </a:solidFill>
                <a:latin typeface="Arial"/>
                <a:ea typeface="Arial"/>
                <a:cs typeface="Arial"/>
                <a:sym typeface="Arial"/>
              </a:rPr>
              <a:t>Systemic circulation – the flow of  blood between the heart and the cells  of the body.</a:t>
            </a:r>
            <a:endParaRPr sz="3200">
              <a:solidFill>
                <a:schemeClr val="dk1"/>
              </a:solidFill>
              <a:latin typeface="Arial"/>
              <a:ea typeface="Arial"/>
              <a:cs typeface="Arial"/>
              <a:sym typeface="Arial"/>
            </a:endParaRPr>
          </a:p>
          <a:p>
            <a:pPr marL="12700" marR="0" lvl="0" indent="0" algn="just" rtl="0">
              <a:lnSpc>
                <a:spcPct val="100000"/>
              </a:lnSpc>
              <a:spcBef>
                <a:spcPts val="865"/>
              </a:spcBef>
              <a:spcAft>
                <a:spcPts val="0"/>
              </a:spcAft>
              <a:buNone/>
            </a:pPr>
            <a:r>
              <a:rPr lang="en-US" sz="3200">
                <a:solidFill>
                  <a:srgbClr val="0000FF"/>
                </a:solidFill>
                <a:latin typeface="Arial"/>
                <a:ea typeface="Arial"/>
                <a:cs typeface="Arial"/>
                <a:sym typeface="Arial"/>
              </a:rPr>
              <a:t>–</a:t>
            </a:r>
            <a:r>
              <a:rPr lang="en-US" sz="3200" b="1">
                <a:solidFill>
                  <a:schemeClr val="dk1"/>
                </a:solidFill>
                <a:latin typeface="Arial"/>
                <a:ea typeface="Arial"/>
                <a:cs typeface="Arial"/>
                <a:sym typeface="Arial"/>
              </a:rPr>
              <a:t>Portal circulation -  the flow of blood  between tow set of  capillaries before  draining in systemic  veins.</a:t>
            </a:r>
            <a:endParaRPr sz="32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429208" y="25349"/>
            <a:ext cx="8030516" cy="1123950"/>
          </a:xfrm>
          <a:prstGeom prst="rect">
            <a:avLst/>
          </a:prstGeom>
          <a:noFill/>
          <a:ln>
            <a:noFill/>
          </a:ln>
        </p:spPr>
        <p:txBody>
          <a:bodyPr spcFirstLastPara="1" wrap="square" lIns="0" tIns="12700" rIns="0" bIns="0" anchor="t" anchorCtr="0">
            <a:spAutoFit/>
          </a:bodyPr>
          <a:lstStyle/>
          <a:p>
            <a:pPr marL="1459230" marR="5080" lvl="0" indent="-1447165" algn="l" rtl="0">
              <a:lnSpc>
                <a:spcPct val="100000"/>
              </a:lnSpc>
              <a:spcBef>
                <a:spcPts val="0"/>
              </a:spcBef>
              <a:spcAft>
                <a:spcPts val="0"/>
              </a:spcAft>
              <a:buNone/>
            </a:pPr>
            <a:r>
              <a:rPr lang="en-US" sz="3600" dirty="0"/>
              <a:t>SYSTEMIC AND PULMONARY  CIRCULATION</a:t>
            </a:r>
            <a:endParaRPr sz="3600" dirty="0"/>
          </a:p>
        </p:txBody>
      </p:sp>
      <p:sp>
        <p:nvSpPr>
          <p:cNvPr id="198" name="Google Shape;198;p21"/>
          <p:cNvSpPr txBox="1"/>
          <p:nvPr/>
        </p:nvSpPr>
        <p:spPr>
          <a:xfrm>
            <a:off x="233266" y="1332120"/>
            <a:ext cx="4181406" cy="2712720"/>
          </a:xfrm>
          <a:prstGeom prst="rect">
            <a:avLst/>
          </a:prstGeom>
          <a:noFill/>
          <a:ln>
            <a:noFill/>
          </a:ln>
        </p:spPr>
        <p:txBody>
          <a:bodyPr spcFirstLastPara="1" wrap="square" lIns="0" tIns="102225" rIns="0" bIns="0" anchor="t" anchorCtr="0">
            <a:spAutoFit/>
          </a:bodyPr>
          <a:lstStyle/>
          <a:p>
            <a:pPr marL="12700" marR="0" lvl="0" indent="0" algn="l" rtl="0">
              <a:lnSpc>
                <a:spcPct val="100000"/>
              </a:lnSpc>
              <a:spcBef>
                <a:spcPts val="0"/>
              </a:spcBef>
              <a:spcAft>
                <a:spcPts val="0"/>
              </a:spcAft>
              <a:buNone/>
            </a:pPr>
            <a:r>
              <a:rPr lang="en-US" sz="3000" b="1" u="sng" dirty="0">
                <a:solidFill>
                  <a:schemeClr val="dk1"/>
                </a:solidFill>
                <a:latin typeface="Arial"/>
                <a:ea typeface="Arial"/>
                <a:cs typeface="Arial"/>
                <a:sym typeface="Arial"/>
              </a:rPr>
              <a:t>Pulmonary circulation</a:t>
            </a:r>
            <a:endParaRPr sz="3000" dirty="0">
              <a:solidFill>
                <a:schemeClr val="dk1"/>
              </a:solidFill>
              <a:latin typeface="Arial"/>
              <a:ea typeface="Arial"/>
              <a:cs typeface="Arial"/>
              <a:sym typeface="Arial"/>
            </a:endParaRPr>
          </a:p>
          <a:p>
            <a:pPr marL="12700" marR="386080" lvl="0" indent="0" algn="l" rtl="0">
              <a:lnSpc>
                <a:spcPct val="100000"/>
              </a:lnSpc>
              <a:spcBef>
                <a:spcPts val="760"/>
              </a:spcBef>
              <a:spcAft>
                <a:spcPts val="0"/>
              </a:spcAft>
              <a:buNone/>
            </a:pPr>
            <a:r>
              <a:rPr lang="en-US" sz="3200" b="1" dirty="0">
                <a:solidFill>
                  <a:schemeClr val="dk1"/>
                </a:solidFill>
                <a:latin typeface="Arial"/>
                <a:ea typeface="Arial"/>
                <a:cs typeface="Arial"/>
                <a:sym typeface="Arial"/>
              </a:rPr>
              <a:t>The flow of blood  between the heart  and lungs.</a:t>
            </a:r>
            <a:endParaRPr sz="3200" dirty="0">
              <a:solidFill>
                <a:schemeClr val="dk1"/>
              </a:solidFill>
              <a:latin typeface="Arial"/>
              <a:ea typeface="Arial"/>
              <a:cs typeface="Arial"/>
              <a:sym typeface="Arial"/>
            </a:endParaRPr>
          </a:p>
          <a:p>
            <a:pPr marL="12700" marR="0" lvl="0" indent="0" algn="l" rtl="0">
              <a:lnSpc>
                <a:spcPct val="100000"/>
              </a:lnSpc>
              <a:spcBef>
                <a:spcPts val="969"/>
              </a:spcBef>
              <a:spcAft>
                <a:spcPts val="0"/>
              </a:spcAft>
              <a:buNone/>
            </a:pPr>
            <a:r>
              <a:rPr lang="en-US" sz="3000" b="1" u="sng" dirty="0">
                <a:solidFill>
                  <a:schemeClr val="dk1"/>
                </a:solidFill>
                <a:latin typeface="Arial"/>
                <a:ea typeface="Arial"/>
                <a:cs typeface="Arial"/>
                <a:sym typeface="Arial"/>
              </a:rPr>
              <a:t>Systemic	circulation</a:t>
            </a:r>
            <a:endParaRPr sz="3000" dirty="0">
              <a:solidFill>
                <a:schemeClr val="dk1"/>
              </a:solidFill>
              <a:latin typeface="Arial"/>
              <a:ea typeface="Arial"/>
              <a:cs typeface="Arial"/>
              <a:sym typeface="Arial"/>
            </a:endParaRPr>
          </a:p>
        </p:txBody>
      </p:sp>
      <p:sp>
        <p:nvSpPr>
          <p:cNvPr id="199" name="Google Shape;199;p21"/>
          <p:cNvSpPr txBox="1"/>
          <p:nvPr/>
        </p:nvSpPr>
        <p:spPr>
          <a:xfrm>
            <a:off x="859942" y="4511802"/>
            <a:ext cx="2362835" cy="5137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a:solidFill>
                  <a:schemeClr val="dk1"/>
                </a:solidFill>
                <a:latin typeface="Arial"/>
                <a:ea typeface="Arial"/>
                <a:cs typeface="Arial"/>
                <a:sym typeface="Arial"/>
              </a:rPr>
              <a:t>between	the</a:t>
            </a:r>
            <a:endParaRPr sz="3200">
              <a:solidFill>
                <a:schemeClr val="dk1"/>
              </a:solidFill>
              <a:latin typeface="Arial"/>
              <a:ea typeface="Arial"/>
              <a:cs typeface="Arial"/>
              <a:sym typeface="Arial"/>
            </a:endParaRPr>
          </a:p>
        </p:txBody>
      </p:sp>
      <p:sp>
        <p:nvSpPr>
          <p:cNvPr id="200" name="Google Shape;200;p21"/>
          <p:cNvSpPr txBox="1"/>
          <p:nvPr/>
        </p:nvSpPr>
        <p:spPr>
          <a:xfrm>
            <a:off x="233266" y="4024121"/>
            <a:ext cx="4185216" cy="1001394"/>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2800" b="1" dirty="0">
                <a:solidFill>
                  <a:schemeClr val="dk1"/>
                </a:solidFill>
                <a:latin typeface="Arial"/>
                <a:ea typeface="Arial"/>
                <a:cs typeface="Arial"/>
                <a:sym typeface="Arial"/>
              </a:rPr>
              <a:t>T</a:t>
            </a:r>
            <a:r>
              <a:rPr lang="en-US" sz="3200" b="1" dirty="0">
                <a:solidFill>
                  <a:schemeClr val="dk1"/>
                </a:solidFill>
                <a:latin typeface="Arial"/>
                <a:ea typeface="Arial"/>
                <a:cs typeface="Arial"/>
                <a:sym typeface="Arial"/>
              </a:rPr>
              <a:t>he	flow	of	blood</a:t>
            </a:r>
            <a:endParaRPr sz="3200" dirty="0">
              <a:solidFill>
                <a:schemeClr val="dk1"/>
              </a:solidFill>
              <a:latin typeface="Arial"/>
              <a:ea typeface="Arial"/>
              <a:cs typeface="Arial"/>
              <a:sym typeface="Arial"/>
            </a:endParaRPr>
          </a:p>
          <a:p>
            <a:pPr marL="0" marR="5080" lvl="0" indent="0" algn="r" rtl="0">
              <a:lnSpc>
                <a:spcPct val="100000"/>
              </a:lnSpc>
              <a:spcBef>
                <a:spcPts val="5"/>
              </a:spcBef>
              <a:spcAft>
                <a:spcPts val="0"/>
              </a:spcAft>
              <a:buNone/>
            </a:pPr>
            <a:r>
              <a:rPr lang="en-US" sz="3200" b="1" dirty="0">
                <a:solidFill>
                  <a:schemeClr val="dk1"/>
                </a:solidFill>
                <a:latin typeface="Arial"/>
                <a:ea typeface="Arial"/>
                <a:cs typeface="Arial"/>
                <a:sym typeface="Arial"/>
              </a:rPr>
              <a:t>heart</a:t>
            </a:r>
            <a:endParaRPr sz="3200" dirty="0">
              <a:solidFill>
                <a:schemeClr val="dk1"/>
              </a:solidFill>
              <a:latin typeface="Arial"/>
              <a:ea typeface="Arial"/>
              <a:cs typeface="Arial"/>
              <a:sym typeface="Arial"/>
            </a:endParaRPr>
          </a:p>
        </p:txBody>
      </p:sp>
      <p:sp>
        <p:nvSpPr>
          <p:cNvPr id="201" name="Google Shape;201;p21"/>
          <p:cNvSpPr txBox="1"/>
          <p:nvPr/>
        </p:nvSpPr>
        <p:spPr>
          <a:xfrm>
            <a:off x="859942" y="4999177"/>
            <a:ext cx="3558540" cy="1002030"/>
          </a:xfrm>
          <a:prstGeom prst="rect">
            <a:avLst/>
          </a:prstGeom>
          <a:noFill/>
          <a:ln>
            <a:noFill/>
          </a:ln>
        </p:spPr>
        <p:txBody>
          <a:bodyPr spcFirstLastPara="1" wrap="square" lIns="0" tIns="13325" rIns="0" bIns="0" anchor="t" anchorCtr="0">
            <a:spAutoFit/>
          </a:bodyPr>
          <a:lstStyle/>
          <a:p>
            <a:pPr marL="12700" marR="5080" lvl="0" indent="0" algn="l" rtl="0">
              <a:lnSpc>
                <a:spcPct val="100000"/>
              </a:lnSpc>
              <a:spcBef>
                <a:spcPts val="0"/>
              </a:spcBef>
              <a:spcAft>
                <a:spcPts val="0"/>
              </a:spcAft>
              <a:buNone/>
            </a:pPr>
            <a:r>
              <a:rPr lang="en-US" sz="3200" b="1" dirty="0">
                <a:solidFill>
                  <a:schemeClr val="dk1"/>
                </a:solidFill>
                <a:latin typeface="Arial"/>
                <a:ea typeface="Arial"/>
                <a:cs typeface="Arial"/>
                <a:sym typeface="Arial"/>
              </a:rPr>
              <a:t>and	the	cells	of	the  body.</a:t>
            </a:r>
            <a:endParaRPr sz="3200" dirty="0">
              <a:solidFill>
                <a:schemeClr val="dk1"/>
              </a:solidFill>
              <a:latin typeface="Arial"/>
              <a:ea typeface="Arial"/>
              <a:cs typeface="Arial"/>
              <a:sym typeface="Arial"/>
            </a:endParaRPr>
          </a:p>
        </p:txBody>
      </p:sp>
      <p:sp>
        <p:nvSpPr>
          <p:cNvPr id="202" name="Google Shape;202;p21"/>
          <p:cNvSpPr txBox="1"/>
          <p:nvPr/>
        </p:nvSpPr>
        <p:spPr>
          <a:xfrm>
            <a:off x="8014461" y="6354571"/>
            <a:ext cx="846455" cy="208279"/>
          </a:xfrm>
          <a:prstGeom prst="rect">
            <a:avLst/>
          </a:prstGeom>
          <a:noFill/>
          <a:ln>
            <a:noFill/>
          </a:ln>
        </p:spPr>
        <p:txBody>
          <a:bodyPr spcFirstLastPara="1" wrap="square" lIns="0" tIns="12700" rIns="0" bIns="0" anchor="t" anchorCtr="0">
            <a:spAutoFit/>
          </a:bodyPr>
          <a:lstStyle/>
          <a:p>
            <a:pPr marL="38100" marR="0" lvl="0" indent="0" algn="l" rtl="0">
              <a:lnSpc>
                <a:spcPct val="100000"/>
              </a:lnSpc>
              <a:spcBef>
                <a:spcPts val="0"/>
              </a:spcBef>
              <a:spcAft>
                <a:spcPts val="0"/>
              </a:spcAft>
              <a:buNone/>
            </a:pPr>
            <a:r>
              <a:rPr lang="en-US" sz="1200">
                <a:solidFill>
                  <a:schemeClr val="dk1"/>
                </a:solidFill>
                <a:latin typeface="Arial"/>
                <a:ea typeface="Arial"/>
                <a:cs typeface="Arial"/>
                <a:sym typeface="Arial"/>
              </a:rPr>
              <a:t>Figure</a:t>
            </a:r>
            <a:r>
              <a:rPr lang="en-US" sz="1800" baseline="-25000">
                <a:solidFill>
                  <a:srgbClr val="888888"/>
                </a:solidFill>
                <a:latin typeface="Arial"/>
                <a:ea typeface="Arial"/>
                <a:cs typeface="Arial"/>
                <a:sym typeface="Arial"/>
              </a:rPr>
              <a:t>26</a:t>
            </a:r>
            <a:r>
              <a:rPr lang="en-US" sz="1200">
                <a:solidFill>
                  <a:schemeClr val="dk1"/>
                </a:solidFill>
                <a:latin typeface="Arial"/>
                <a:ea typeface="Arial"/>
                <a:cs typeface="Arial"/>
                <a:sym typeface="Arial"/>
              </a:rPr>
              <a:t>18.5</a:t>
            </a:r>
            <a:endParaRPr sz="1200">
              <a:solidFill>
                <a:schemeClr val="dk1"/>
              </a:solidFill>
              <a:latin typeface="Arial"/>
              <a:ea typeface="Arial"/>
              <a:cs typeface="Arial"/>
              <a:sym typeface="Arial"/>
            </a:endParaRPr>
          </a:p>
        </p:txBody>
      </p:sp>
      <p:sp>
        <p:nvSpPr>
          <p:cNvPr id="203" name="Google Shape;203;p21"/>
          <p:cNvSpPr/>
          <p:nvPr/>
        </p:nvSpPr>
        <p:spPr>
          <a:xfrm>
            <a:off x="4788408" y="1782147"/>
            <a:ext cx="3671316" cy="45424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D856-CAB6-C1FA-1A89-76A20F3F3BA9}"/>
              </a:ext>
            </a:extLst>
          </p:cNvPr>
          <p:cNvSpPr>
            <a:spLocks noGrp="1"/>
          </p:cNvSpPr>
          <p:nvPr>
            <p:ph type="ctrTitle"/>
          </p:nvPr>
        </p:nvSpPr>
        <p:spPr>
          <a:xfrm>
            <a:off x="685800" y="110567"/>
            <a:ext cx="7772400" cy="677108"/>
          </a:xfrm>
        </p:spPr>
        <p:txBody>
          <a:bodyPr/>
          <a:lstStyle/>
          <a:p>
            <a:r>
              <a:rPr lang="en-US" sz="4400" dirty="0"/>
              <a:t>Electrical Signaling in Heart</a:t>
            </a:r>
            <a:endParaRPr lang="en-IN" dirty="0"/>
          </a:p>
        </p:txBody>
      </p:sp>
      <p:sp>
        <p:nvSpPr>
          <p:cNvPr id="3" name="Subtitle 2">
            <a:extLst>
              <a:ext uri="{FF2B5EF4-FFF2-40B4-BE49-F238E27FC236}">
                <a16:creationId xmlns:a16="http://schemas.microsoft.com/office/drawing/2014/main" id="{1FA9DEF4-C9C7-5364-271B-5280779D2810}"/>
              </a:ext>
            </a:extLst>
          </p:cNvPr>
          <p:cNvSpPr>
            <a:spLocks noGrp="1"/>
          </p:cNvSpPr>
          <p:nvPr>
            <p:ph type="subTitle" idx="1"/>
          </p:nvPr>
        </p:nvSpPr>
        <p:spPr>
          <a:xfrm>
            <a:off x="429208" y="1129004"/>
            <a:ext cx="8229600" cy="5539978"/>
          </a:xfrm>
        </p:spPr>
        <p:txBody>
          <a:bodyPr/>
          <a:lstStyle/>
          <a:p>
            <a:pPr marL="571500" indent="-342900">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An electrical stimulus is generated  by the sinus node also called SA node. </a:t>
            </a:r>
          </a:p>
          <a:p>
            <a:pPr marL="571500" indent="-342900">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Sinus node is a small mass of  specialized tissue  located  in the  atria ( right upper chamber) of the heart. </a:t>
            </a:r>
          </a:p>
          <a:p>
            <a:pPr marL="571500" indent="-342900">
              <a:buFont typeface="Arial" panose="020B0604020202020204" pitchFamily="34" charset="0"/>
              <a:buChar char="•"/>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571500" indent="-342900">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 The SA nod initiates the action potential. The gradual rise in action potential is known as pacemaker. ( this is natural pacemaker)</a:t>
            </a:r>
          </a:p>
          <a:p>
            <a:pPr marL="571500" indent="-342900">
              <a:buFont typeface="Arial" panose="020B0604020202020204" pitchFamily="34" charset="0"/>
              <a:buChar char="•"/>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571500" indent="-342900">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The sinus node generated electrical stimulus regularly for about 60 </a:t>
            </a:r>
            <a:r>
              <a:rPr lang="en-IN" sz="2400">
                <a:effectLst/>
                <a:latin typeface="Calibri" panose="020F0502020204030204" pitchFamily="34" charset="0"/>
                <a:ea typeface="Calibri" panose="020F0502020204030204" pitchFamily="34" charset="0"/>
                <a:cs typeface="Times New Roman" panose="02020603050405020304" pitchFamily="18" charset="0"/>
              </a:rPr>
              <a:t>to 100 times </a:t>
            </a:r>
            <a:r>
              <a:rPr lang="en-IN" sz="2400" dirty="0">
                <a:effectLst/>
                <a:latin typeface="Calibri" panose="020F0502020204030204" pitchFamily="34" charset="0"/>
                <a:ea typeface="Calibri" panose="020F0502020204030204" pitchFamily="34" charset="0"/>
                <a:cs typeface="Times New Roman" panose="02020603050405020304" pitchFamily="18" charset="0"/>
              </a:rPr>
              <a:t>per minute.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571500" indent="-342900">
              <a:buFont typeface="Arial" panose="020B0604020202020204" pitchFamily="34" charset="0"/>
              <a:buChar char="•"/>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571500" indent="-342900">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Followed by  the activation of atria and electrical stimulus travel down via conduction path way which results in the contraction of the heart in order to pump out blood</a:t>
            </a:r>
            <a:endParaRPr lang="en-IN" sz="2400" dirty="0"/>
          </a:p>
        </p:txBody>
      </p:sp>
    </p:spTree>
    <p:extLst>
      <p:ext uri="{BB962C8B-B14F-4D97-AF65-F5344CB8AC3E}">
        <p14:creationId xmlns:p14="http://schemas.microsoft.com/office/powerpoint/2010/main" val="772325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4D1-8D53-115A-A7E8-55A36B3F6D1F}"/>
              </a:ext>
            </a:extLst>
          </p:cNvPr>
          <p:cNvSpPr>
            <a:spLocks noGrp="1"/>
          </p:cNvSpPr>
          <p:nvPr>
            <p:ph type="ctrTitle"/>
          </p:nvPr>
        </p:nvSpPr>
        <p:spPr>
          <a:xfrm>
            <a:off x="685800" y="390485"/>
            <a:ext cx="7772400" cy="309311"/>
          </a:xfrm>
        </p:spPr>
        <p:txBody>
          <a:bodyPr/>
          <a:lstStyle/>
          <a:p>
            <a:endParaRPr lang="en-IN" dirty="0"/>
          </a:p>
        </p:txBody>
      </p:sp>
      <p:sp>
        <p:nvSpPr>
          <p:cNvPr id="3" name="Subtitle 2">
            <a:extLst>
              <a:ext uri="{FF2B5EF4-FFF2-40B4-BE49-F238E27FC236}">
                <a16:creationId xmlns:a16="http://schemas.microsoft.com/office/drawing/2014/main" id="{FE672AEF-C94C-DC50-AD68-29A5DC6697CE}"/>
              </a:ext>
            </a:extLst>
          </p:cNvPr>
          <p:cNvSpPr>
            <a:spLocks noGrp="1"/>
          </p:cNvSpPr>
          <p:nvPr>
            <p:ph type="subTitle" idx="1"/>
          </p:nvPr>
        </p:nvSpPr>
        <p:spPr>
          <a:xfrm>
            <a:off x="531845" y="914400"/>
            <a:ext cx="7926355" cy="4924425"/>
          </a:xfrm>
        </p:spPr>
        <p:txBody>
          <a:bodyPr/>
          <a:lstStyle/>
          <a:p>
            <a:r>
              <a:rPr lang="en-IN" sz="1800" dirty="0">
                <a:solidFill>
                  <a:srgbClr val="000000"/>
                </a:solidFill>
                <a:latin typeface="Times New Roman" panose="02020603050405020304" pitchFamily="18" charset="0"/>
                <a:ea typeface="Times New Roman" panose="02020603050405020304" pitchFamily="18" charset="0"/>
              </a:rPr>
              <a:t>U</a:t>
            </a:r>
            <a:r>
              <a:rPr lang="en-IN" sz="1800" dirty="0">
                <a:solidFill>
                  <a:srgbClr val="000000"/>
                </a:solidFill>
                <a:effectLst/>
                <a:latin typeface="Times New Roman" panose="02020603050405020304" pitchFamily="18" charset="0"/>
                <a:ea typeface="Times New Roman" panose="02020603050405020304" pitchFamily="18" charset="0"/>
              </a:rPr>
              <a:t>pper two chamber of the heart get stimulated first and   followed by contract for brief period</a:t>
            </a:r>
          </a:p>
          <a:p>
            <a:r>
              <a:rPr lang="en-IN" sz="1800" dirty="0">
                <a:solidFill>
                  <a:srgbClr val="000000"/>
                </a:solidFill>
                <a:effectLst/>
                <a:latin typeface="Times New Roman" panose="02020603050405020304" pitchFamily="18" charset="0"/>
                <a:ea typeface="Times New Roman" panose="02020603050405020304" pitchFamily="18" charset="0"/>
              </a:rPr>
              <a:t>The electrical impulse move from the sinus node to the atrioventricular node (also called AV node). </a:t>
            </a:r>
          </a:p>
          <a:p>
            <a:endParaRPr lang="en-IN" sz="1800" dirty="0">
              <a:solidFill>
                <a:srgbClr val="000000"/>
              </a:solidFill>
              <a:effectLst/>
              <a:latin typeface="Times New Roman" panose="02020603050405020304" pitchFamily="18" charset="0"/>
              <a:ea typeface="Times New Roman" panose="02020603050405020304" pitchFamily="18" charset="0"/>
            </a:endParaRPr>
          </a:p>
          <a:p>
            <a:r>
              <a:rPr lang="en-IN" sz="1800" dirty="0">
                <a:solidFill>
                  <a:srgbClr val="000000"/>
                </a:solidFill>
                <a:latin typeface="Times New Roman" panose="02020603050405020304" pitchFamily="18" charset="0"/>
                <a:ea typeface="Times New Roman" panose="02020603050405020304" pitchFamily="18" charset="0"/>
              </a:rPr>
              <a:t>Electrical i</a:t>
            </a:r>
            <a:r>
              <a:rPr lang="en-IN" sz="1800" dirty="0">
                <a:solidFill>
                  <a:srgbClr val="000000"/>
                </a:solidFill>
                <a:effectLst/>
                <a:latin typeface="Times New Roman" panose="02020603050405020304" pitchFamily="18" charset="0"/>
                <a:ea typeface="Times New Roman" panose="02020603050405020304" pitchFamily="18" charset="0"/>
              </a:rPr>
              <a:t>mpulses are  travel down the conduction pathway via the bundle of His  into the ventricles. </a:t>
            </a:r>
          </a:p>
          <a:p>
            <a:r>
              <a:rPr lang="en-IN" sz="1800" dirty="0">
                <a:solidFill>
                  <a:srgbClr val="000000"/>
                </a:solidFill>
                <a:effectLst/>
                <a:latin typeface="Times New Roman" panose="02020603050405020304" pitchFamily="18" charset="0"/>
                <a:ea typeface="Times New Roman" panose="02020603050405020304" pitchFamily="18" charset="0"/>
              </a:rPr>
              <a:t>The bundle of His divides into right and left pathways, called bundle branches in order to stimulate the right and left ventricles.</a:t>
            </a:r>
            <a:r>
              <a:rPr lang="en-IN" sz="1800" dirty="0">
                <a:solidFill>
                  <a:srgbClr val="5C5C5C"/>
                </a:solidFill>
                <a:effectLst/>
                <a:latin typeface="Times New Roman" panose="02020603050405020304" pitchFamily="18" charset="0"/>
                <a:ea typeface="Times New Roman" panose="02020603050405020304" pitchFamily="18" charset="0"/>
              </a:rPr>
              <a:t> </a:t>
            </a:r>
          </a:p>
          <a:p>
            <a:endParaRPr lang="en-IN" sz="1800" dirty="0">
              <a:solidFill>
                <a:srgbClr val="5C5C5C"/>
              </a:solidFill>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Following the delay, the impulse travels through the atrioventricular bundle and bundle branches to the Purkinje </a:t>
            </a:r>
            <a:r>
              <a:rPr lang="en-IN" sz="1800" dirty="0" err="1">
                <a:solidFill>
                  <a:srgbClr val="000000"/>
                </a:solidFill>
                <a:effectLst/>
                <a:latin typeface="Times New Roman" panose="02020603050405020304" pitchFamily="18" charset="0"/>
                <a:ea typeface="Times New Roman" panose="02020603050405020304" pitchFamily="18" charset="0"/>
              </a:rPr>
              <a:t>fibers</a:t>
            </a:r>
            <a:r>
              <a:rPr lang="en-IN" sz="1800" dirty="0">
                <a:solidFill>
                  <a:srgbClr val="000000"/>
                </a:solidFill>
                <a:effectLst/>
                <a:latin typeface="Times New Roman" panose="02020603050405020304" pitchFamily="18" charset="0"/>
                <a:ea typeface="Times New Roman" panose="02020603050405020304" pitchFamily="18" charset="0"/>
              </a:rPr>
              <a:t>, and also reaches the right papillary muscle via the moderator band. </a:t>
            </a:r>
          </a:p>
          <a:p>
            <a:endParaRPr lang="en-IN" sz="1800" dirty="0">
              <a:solidFill>
                <a:srgbClr val="000000"/>
              </a:solidFill>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The impulse spreads to the contractile </a:t>
            </a:r>
            <a:r>
              <a:rPr lang="en-IN" sz="1800" dirty="0" err="1">
                <a:solidFill>
                  <a:srgbClr val="000000"/>
                </a:solidFill>
                <a:effectLst/>
                <a:latin typeface="Times New Roman" panose="02020603050405020304" pitchFamily="18" charset="0"/>
                <a:ea typeface="Times New Roman" panose="02020603050405020304" pitchFamily="18" charset="0"/>
              </a:rPr>
              <a:t>fibers</a:t>
            </a:r>
            <a:r>
              <a:rPr lang="en-IN" sz="1800" dirty="0">
                <a:solidFill>
                  <a:srgbClr val="000000"/>
                </a:solidFill>
                <a:effectLst/>
                <a:latin typeface="Times New Roman" panose="02020603050405020304" pitchFamily="18" charset="0"/>
                <a:ea typeface="Times New Roman" panose="02020603050405020304" pitchFamily="18" charset="0"/>
              </a:rPr>
              <a:t> of the ventricle and finally Ventricular contraction begins</a:t>
            </a:r>
            <a:r>
              <a:rPr lang="en-IN" sz="1800" dirty="0">
                <a:solidFill>
                  <a:srgbClr val="5C5C5C"/>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52530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35E8-1578-5B98-EFEE-FDBAFA4C1421}"/>
              </a:ext>
            </a:extLst>
          </p:cNvPr>
          <p:cNvSpPr>
            <a:spLocks noGrp="1"/>
          </p:cNvSpPr>
          <p:nvPr>
            <p:ph type="title"/>
          </p:nvPr>
        </p:nvSpPr>
        <p:spPr>
          <a:xfrm>
            <a:off x="597158" y="461899"/>
            <a:ext cx="7147249" cy="677108"/>
          </a:xfrm>
        </p:spPr>
        <p:txBody>
          <a:bodyPr/>
          <a:lstStyle/>
          <a:p>
            <a:r>
              <a:rPr lang="en-US" dirty="0"/>
              <a:t>  </a:t>
            </a:r>
            <a:r>
              <a:rPr lang="en-US" sz="3600" dirty="0"/>
              <a:t>Electrical Signaling in Heart</a:t>
            </a:r>
            <a:endParaRPr lang="en-IN" sz="3600" dirty="0"/>
          </a:p>
        </p:txBody>
      </p:sp>
      <p:sp>
        <p:nvSpPr>
          <p:cNvPr id="3" name="Text Placeholder 2">
            <a:extLst>
              <a:ext uri="{FF2B5EF4-FFF2-40B4-BE49-F238E27FC236}">
                <a16:creationId xmlns:a16="http://schemas.microsoft.com/office/drawing/2014/main" id="{126C98E6-342F-BDA7-DF59-04E697A24A6A}"/>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3B29D972-791B-93B0-9E07-50C4FC914CBD}"/>
              </a:ext>
            </a:extLst>
          </p:cNvPr>
          <p:cNvPicPr>
            <a:picLocks noChangeAspect="1"/>
          </p:cNvPicPr>
          <p:nvPr/>
        </p:nvPicPr>
        <p:blipFill>
          <a:blip r:embed="rId2"/>
          <a:stretch>
            <a:fillRect/>
          </a:stretch>
        </p:blipFill>
        <p:spPr>
          <a:xfrm>
            <a:off x="942392" y="1514475"/>
            <a:ext cx="6802015" cy="4881626"/>
          </a:xfrm>
          <a:prstGeom prst="rect">
            <a:avLst/>
          </a:prstGeom>
        </p:spPr>
      </p:pic>
    </p:spTree>
    <p:extLst>
      <p:ext uri="{BB962C8B-B14F-4D97-AF65-F5344CB8AC3E}">
        <p14:creationId xmlns:p14="http://schemas.microsoft.com/office/powerpoint/2010/main" val="2294116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685801" y="152400"/>
            <a:ext cx="8432800" cy="690574"/>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solidFill>
                  <a:srgbClr val="FF0000"/>
                </a:solidFill>
              </a:rPr>
              <a:t>Electrocardiogram (ECG/EKG)</a:t>
            </a:r>
            <a:endParaRPr/>
          </a:p>
        </p:txBody>
      </p:sp>
      <p:sp>
        <p:nvSpPr>
          <p:cNvPr id="209" name="Google Shape;209;p22"/>
          <p:cNvSpPr txBox="1"/>
          <p:nvPr/>
        </p:nvSpPr>
        <p:spPr>
          <a:xfrm>
            <a:off x="415544" y="1838071"/>
            <a:ext cx="4117340" cy="389850"/>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2450">
                <a:solidFill>
                  <a:schemeClr val="dk1"/>
                </a:solidFill>
                <a:latin typeface="Arial"/>
                <a:ea typeface="Arial"/>
                <a:cs typeface="Arial"/>
                <a:sym typeface="Arial"/>
              </a:rPr>
              <a:t></a:t>
            </a:r>
            <a:endParaRPr sz="3600">
              <a:solidFill>
                <a:schemeClr val="dk1"/>
              </a:solidFill>
              <a:latin typeface="Arial"/>
              <a:ea typeface="Arial"/>
              <a:cs typeface="Arial"/>
              <a:sym typeface="Arial"/>
            </a:endParaRPr>
          </a:p>
        </p:txBody>
      </p:sp>
      <p:sp>
        <p:nvSpPr>
          <p:cNvPr id="210" name="Google Shape;210;p22"/>
          <p:cNvSpPr txBox="1"/>
          <p:nvPr/>
        </p:nvSpPr>
        <p:spPr>
          <a:xfrm>
            <a:off x="415544" y="1099407"/>
            <a:ext cx="8499856" cy="36932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dirty="0" err="1">
                <a:solidFill>
                  <a:schemeClr val="dk1"/>
                </a:solidFill>
                <a:latin typeface="Calibri"/>
                <a:ea typeface="Calibri"/>
                <a:cs typeface="Calibri"/>
                <a:sym typeface="Calibri"/>
              </a:rPr>
              <a:t>Electrocadiogram</a:t>
            </a:r>
            <a:r>
              <a:rPr lang="en-US" sz="1800" dirty="0">
                <a:solidFill>
                  <a:schemeClr val="dk1"/>
                </a:solidFill>
                <a:latin typeface="Calibri"/>
                <a:ea typeface="Calibri"/>
                <a:cs typeface="Calibri"/>
                <a:sym typeface="Calibri"/>
              </a:rPr>
              <a:t> represents finding of electrical activity of the heart.</a:t>
            </a:r>
          </a:p>
          <a:p>
            <a:pPr marL="0" marR="0" lvl="0" indent="0" algn="just" rtl="0">
              <a:spcBef>
                <a:spcPts val="0"/>
              </a:spcBef>
              <a:spcAft>
                <a:spcPts val="0"/>
              </a:spcAft>
              <a:buNone/>
            </a:pPr>
            <a:r>
              <a:rPr lang="en-US" sz="1800" dirty="0">
                <a:solidFill>
                  <a:schemeClr val="dk1"/>
                </a:solidFill>
                <a:latin typeface="Calibri"/>
                <a:ea typeface="Calibri"/>
                <a:cs typeface="Calibri"/>
                <a:sym typeface="Calibri"/>
              </a:rPr>
              <a:t>Electrocardiography is the process of producing an electrocardiogram (ECG or EKG). </a:t>
            </a:r>
            <a:endParaRPr dirty="0"/>
          </a:p>
          <a:p>
            <a:pPr marL="0" marR="0" lvl="0" indent="0" algn="just" rtl="0">
              <a:spcBef>
                <a:spcPts val="0"/>
              </a:spcBef>
              <a:spcAft>
                <a:spcPts val="0"/>
              </a:spcAft>
              <a:buNone/>
            </a:pPr>
            <a:endParaRPr sz="1800"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dirty="0">
                <a:solidFill>
                  <a:schemeClr val="dk1"/>
                </a:solidFill>
                <a:latin typeface="Calibri"/>
                <a:ea typeface="Calibri"/>
                <a:cs typeface="Calibri"/>
                <a:sym typeface="Calibri"/>
              </a:rPr>
              <a:t>It is a graph of </a:t>
            </a:r>
            <a:r>
              <a:rPr lang="en-US" sz="1800" u="sng" strike="noStrike"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voltage</a:t>
            </a:r>
            <a:r>
              <a:rPr lang="en-US" sz="1800" dirty="0">
                <a:solidFill>
                  <a:schemeClr val="dk1"/>
                </a:solidFill>
                <a:latin typeface="Calibri"/>
                <a:ea typeface="Calibri"/>
                <a:cs typeface="Calibri"/>
                <a:sym typeface="Calibri"/>
              </a:rPr>
              <a:t> versus time of the electrical activity of the </a:t>
            </a:r>
            <a:r>
              <a:rPr lang="en-US" sz="1800" u="sng" strike="noStrike"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heart</a:t>
            </a:r>
            <a:r>
              <a:rPr lang="en-US" sz="1800" dirty="0">
                <a:solidFill>
                  <a:schemeClr val="dk1"/>
                </a:solidFill>
                <a:latin typeface="Calibri"/>
                <a:ea typeface="Calibri"/>
                <a:cs typeface="Calibri"/>
                <a:sym typeface="Calibri"/>
              </a:rPr>
              <a:t> using </a:t>
            </a:r>
            <a:r>
              <a:rPr lang="en-US" sz="1800" u="sng" strike="noStrike" dirty="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electrodes</a:t>
            </a:r>
            <a:r>
              <a:rPr lang="en-US" sz="1800" dirty="0">
                <a:solidFill>
                  <a:schemeClr val="dk1"/>
                </a:solidFill>
                <a:latin typeface="Calibri"/>
                <a:ea typeface="Calibri"/>
                <a:cs typeface="Calibri"/>
                <a:sym typeface="Calibri"/>
              </a:rPr>
              <a:t> placed on the skin. </a:t>
            </a:r>
            <a:endParaRPr dirty="0"/>
          </a:p>
          <a:p>
            <a:pPr marL="0" marR="0" lvl="0" indent="0" algn="just" rtl="0">
              <a:spcBef>
                <a:spcPts val="0"/>
              </a:spcBef>
              <a:spcAft>
                <a:spcPts val="0"/>
              </a:spcAft>
              <a:buNone/>
            </a:pPr>
            <a:endParaRPr sz="1800"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dirty="0">
                <a:solidFill>
                  <a:schemeClr val="dk1"/>
                </a:solidFill>
                <a:latin typeface="Calibri"/>
                <a:ea typeface="Calibri"/>
                <a:cs typeface="Calibri"/>
                <a:sym typeface="Calibri"/>
              </a:rPr>
              <a:t>These electrodes detect the small electrical changes that are a consequence of cardiac muscle </a:t>
            </a:r>
            <a:r>
              <a:rPr lang="en-US" sz="1800" u="sng" strike="noStrike" dirty="0">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depolarization</a:t>
            </a:r>
            <a:r>
              <a:rPr lang="en-US" sz="1800" dirty="0">
                <a:solidFill>
                  <a:schemeClr val="dk1"/>
                </a:solidFill>
                <a:latin typeface="Calibri"/>
                <a:ea typeface="Calibri"/>
                <a:cs typeface="Calibri"/>
                <a:sym typeface="Calibri"/>
              </a:rPr>
              <a:t> followed by </a:t>
            </a:r>
            <a:r>
              <a:rPr lang="en-US" sz="1800" u="sng" strike="noStrike" dirty="0">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repolarization</a:t>
            </a:r>
            <a:r>
              <a:rPr lang="en-US" sz="1800" dirty="0">
                <a:solidFill>
                  <a:schemeClr val="dk1"/>
                </a:solidFill>
                <a:latin typeface="Calibri"/>
                <a:ea typeface="Calibri"/>
                <a:cs typeface="Calibri"/>
                <a:sym typeface="Calibri"/>
              </a:rPr>
              <a:t> during each cardiac cycle (heartbeat). </a:t>
            </a:r>
            <a:endParaRPr dirty="0"/>
          </a:p>
          <a:p>
            <a:pPr marL="0" marR="0" lvl="0" indent="0" algn="just" rtl="0">
              <a:spcBef>
                <a:spcPts val="0"/>
              </a:spcBef>
              <a:spcAft>
                <a:spcPts val="0"/>
              </a:spcAft>
              <a:buNone/>
            </a:pPr>
            <a:endParaRPr sz="1800"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dirty="0">
                <a:solidFill>
                  <a:schemeClr val="dk1"/>
                </a:solidFill>
                <a:latin typeface="Calibri"/>
                <a:ea typeface="Calibri"/>
                <a:cs typeface="Calibri"/>
                <a:sym typeface="Calibri"/>
              </a:rPr>
              <a:t>Changes in the normal ECG pattern occur in numerous cardiac abnormalities, including cardiac rhythm disturbances (such as atrial fibrillation and ventricular tachycardia), inadequate coronary artery blood flow (such as myocardial ischemia and myocardial infarction), and electrolyte disturbances (such as hypokalemia and hyperkalemia). </a:t>
            </a:r>
            <a:endParaRPr dirty="0"/>
          </a:p>
        </p:txBody>
      </p:sp>
      <p:sp>
        <p:nvSpPr>
          <p:cNvPr id="211" name="Google Shape;211;p22"/>
          <p:cNvSpPr txBox="1"/>
          <p:nvPr/>
        </p:nvSpPr>
        <p:spPr>
          <a:xfrm>
            <a:off x="360282" y="4767537"/>
            <a:ext cx="8707518"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4D5156"/>
                </a:solidFill>
                <a:latin typeface="arial"/>
                <a:ea typeface="arial"/>
                <a:cs typeface="arial"/>
                <a:sym typeface="arial"/>
              </a:rPr>
              <a:t>The action potential </a:t>
            </a:r>
            <a:r>
              <a:rPr lang="en-US" sz="1800" b="1" i="0">
                <a:solidFill>
                  <a:srgbClr val="5F6368"/>
                </a:solidFill>
                <a:latin typeface="arial"/>
                <a:ea typeface="arial"/>
                <a:cs typeface="arial"/>
                <a:sym typeface="arial"/>
              </a:rPr>
              <a:t>includes a </a:t>
            </a:r>
            <a:r>
              <a:rPr lang="en-US" sz="1800" b="1" i="0">
                <a:solidFill>
                  <a:srgbClr val="00B050"/>
                </a:solidFill>
                <a:latin typeface="arial"/>
                <a:ea typeface="arial"/>
                <a:cs typeface="arial"/>
                <a:sym typeface="arial"/>
              </a:rPr>
              <a:t>depolarization (activation) </a:t>
            </a:r>
            <a:r>
              <a:rPr lang="en-US" sz="1800" b="1" i="0">
                <a:solidFill>
                  <a:srgbClr val="5F6368"/>
                </a:solidFill>
                <a:latin typeface="arial"/>
                <a:ea typeface="arial"/>
                <a:cs typeface="arial"/>
                <a:sym typeface="arial"/>
              </a:rPr>
              <a:t>followed by a </a:t>
            </a:r>
            <a:r>
              <a:rPr lang="en-US" sz="1800" b="1" i="0">
                <a:solidFill>
                  <a:srgbClr val="C00000"/>
                </a:solidFill>
                <a:latin typeface="arial"/>
                <a:ea typeface="arial"/>
                <a:cs typeface="arial"/>
                <a:sym typeface="arial"/>
              </a:rPr>
              <a:t>repolarization (recovery</a:t>
            </a:r>
            <a:r>
              <a:rPr lang="en-US" sz="1800" b="0" i="0">
                <a:solidFill>
                  <a:srgbClr val="C00000"/>
                </a:solidFill>
                <a:latin typeface="arial"/>
                <a:ea typeface="arial"/>
                <a:cs typeface="arial"/>
                <a:sym typeface="arial"/>
              </a:rPr>
              <a:t>).</a:t>
            </a:r>
            <a:endParaRPr/>
          </a:p>
          <a:p>
            <a:pPr marL="0" marR="0" lvl="0" indent="0" algn="l" rtl="0">
              <a:spcBef>
                <a:spcPts val="0"/>
              </a:spcBef>
              <a:spcAft>
                <a:spcPts val="0"/>
              </a:spcAft>
              <a:buNone/>
            </a:pPr>
            <a:endParaRPr sz="1800">
              <a:solidFill>
                <a:srgbClr val="4D5156"/>
              </a:solidFill>
              <a:latin typeface="arial"/>
              <a:ea typeface="arial"/>
              <a:cs typeface="arial"/>
              <a:sym typeface="arial"/>
            </a:endParaRPr>
          </a:p>
          <a:p>
            <a:pPr marL="0" marR="0" lvl="0" indent="0" algn="l" rtl="0">
              <a:spcBef>
                <a:spcPts val="0"/>
              </a:spcBef>
              <a:spcAft>
                <a:spcPts val="0"/>
              </a:spcAft>
              <a:buNone/>
            </a:pPr>
            <a:r>
              <a:rPr lang="en-US" sz="1800" b="0" i="0">
                <a:solidFill>
                  <a:srgbClr val="202124"/>
                </a:solidFill>
                <a:latin typeface="Arial"/>
                <a:ea typeface="Arial"/>
                <a:cs typeface="Arial"/>
                <a:sym typeface="Arial"/>
              </a:rPr>
              <a:t> </a:t>
            </a:r>
            <a:r>
              <a:rPr lang="en-US" sz="1800" b="1">
                <a:solidFill>
                  <a:srgbClr val="202124"/>
                </a:solidFill>
                <a:latin typeface="Arial"/>
                <a:ea typeface="Arial"/>
                <a:cs typeface="Arial"/>
                <a:sym typeface="Arial"/>
              </a:rPr>
              <a:t>Various </a:t>
            </a:r>
            <a:r>
              <a:rPr lang="en-US" sz="1800" b="1" i="0">
                <a:solidFill>
                  <a:srgbClr val="202124"/>
                </a:solidFill>
                <a:latin typeface="Arial"/>
                <a:ea typeface="Arial"/>
                <a:cs typeface="Arial"/>
                <a:sym typeface="Arial"/>
              </a:rPr>
              <a:t>phases of ECG and action potential:</a:t>
            </a:r>
            <a:endParaRPr sz="1800" b="1" i="0">
              <a:solidFill>
                <a:srgbClr val="202124"/>
              </a:solidFill>
              <a:latin typeface="arial"/>
              <a:ea typeface="arial"/>
              <a:cs typeface="arial"/>
              <a:sym typeface="arial"/>
            </a:endParaRPr>
          </a:p>
          <a:p>
            <a:pPr marL="0" marR="0" lvl="0" indent="0" algn="l" rtl="0">
              <a:spcBef>
                <a:spcPts val="0"/>
              </a:spcBef>
              <a:spcAft>
                <a:spcPts val="0"/>
              </a:spcAft>
              <a:buNone/>
            </a:pPr>
            <a:r>
              <a:rPr lang="en-US" sz="1800" b="0" i="0">
                <a:solidFill>
                  <a:srgbClr val="040C28"/>
                </a:solidFill>
                <a:latin typeface="Arial"/>
                <a:ea typeface="Arial"/>
                <a:cs typeface="Arial"/>
                <a:sym typeface="Arial"/>
              </a:rPr>
              <a:t>Resting , upstroke , early repolarization, plateau , and final repolarization</a:t>
            </a:r>
            <a:r>
              <a:rPr lang="en-US" sz="1800" b="0" i="0">
                <a:solidFill>
                  <a:srgbClr val="4D5156"/>
                </a:solidFill>
                <a:latin typeface="Arial"/>
                <a:ea typeface="Arial"/>
                <a:cs typeface="Arial"/>
                <a:sym typeface="Arial"/>
              </a:rPr>
              <a:t> are the 5 phases of the action potential.</a:t>
            </a:r>
            <a:endParaRPr sz="1800" b="0" i="0">
              <a:solidFill>
                <a:srgbClr val="202124"/>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990D-2961-3515-E63E-DAB23C608AB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BF35553-6E31-AAEA-CBFB-3B2B758556C5}"/>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33E93E61-9FCA-E65C-CA56-C0A05AC03725}"/>
              </a:ext>
            </a:extLst>
          </p:cNvPr>
          <p:cNvPicPr>
            <a:picLocks noChangeAspect="1"/>
          </p:cNvPicPr>
          <p:nvPr/>
        </p:nvPicPr>
        <p:blipFill>
          <a:blip r:embed="rId2"/>
          <a:stretch>
            <a:fillRect/>
          </a:stretch>
        </p:blipFill>
        <p:spPr>
          <a:xfrm>
            <a:off x="1170214" y="391886"/>
            <a:ext cx="6803571" cy="6214187"/>
          </a:xfrm>
          <a:prstGeom prst="rect">
            <a:avLst/>
          </a:prstGeom>
        </p:spPr>
      </p:pic>
    </p:spTree>
    <p:extLst>
      <p:ext uri="{BB962C8B-B14F-4D97-AF65-F5344CB8AC3E}">
        <p14:creationId xmlns:p14="http://schemas.microsoft.com/office/powerpoint/2010/main" val="1233954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ctrTitle"/>
          </p:nvPr>
        </p:nvSpPr>
        <p:spPr>
          <a:prstGeom prst="rect">
            <a:avLst/>
          </a:prstGeom>
          <a:noFill/>
          <a:ln>
            <a:noFill/>
          </a:ln>
        </p:spPr>
        <p:txBody>
          <a:bodyPr spcFirstLastPara="1" wrap="square" lIns="90475" tIns="44450" rIns="90475" bIns="44450" anchor="t" anchorCtr="0">
            <a:spAutoFit/>
          </a:bodyPr>
          <a:lstStyle/>
          <a:p>
            <a:pPr marL="0" lvl="0" indent="0" algn="l" rtl="0">
              <a:spcBef>
                <a:spcPts val="0"/>
              </a:spcBef>
              <a:spcAft>
                <a:spcPts val="0"/>
              </a:spcAft>
              <a:buNone/>
            </a:pPr>
            <a:br>
              <a:rPr lang="en-US"/>
            </a:br>
            <a:endParaRPr b="1">
              <a:solidFill>
                <a:srgbClr val="FF0000"/>
              </a:solidFill>
            </a:endParaRPr>
          </a:p>
        </p:txBody>
      </p:sp>
      <p:sp>
        <p:nvSpPr>
          <p:cNvPr id="2" name="Subtitle 1">
            <a:extLst>
              <a:ext uri="{FF2B5EF4-FFF2-40B4-BE49-F238E27FC236}">
                <a16:creationId xmlns:a16="http://schemas.microsoft.com/office/drawing/2014/main" id="{A1D7F0BF-B6E9-FF45-12EA-3B768EB45212}"/>
              </a:ext>
            </a:extLst>
          </p:cNvPr>
          <p:cNvSpPr>
            <a:spLocks noGrp="1"/>
          </p:cNvSpPr>
          <p:nvPr>
            <p:ph type="subTitle" idx="1"/>
          </p:nvPr>
        </p:nvSpPr>
        <p:spPr/>
        <p:txBody>
          <a:bodyPr/>
          <a:lstStyle/>
          <a:p>
            <a:endParaRPr lang="en-IN"/>
          </a:p>
        </p:txBody>
      </p:sp>
      <p:sp>
        <p:nvSpPr>
          <p:cNvPr id="227" name="Google Shape;227;p24"/>
          <p:cNvSpPr txBox="1"/>
          <p:nvPr/>
        </p:nvSpPr>
        <p:spPr>
          <a:xfrm>
            <a:off x="8610600" y="6546850"/>
            <a:ext cx="598488"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13-60</a:t>
            </a:r>
            <a:endParaRPr/>
          </a:p>
        </p:txBody>
      </p:sp>
      <p:pic>
        <p:nvPicPr>
          <p:cNvPr id="228" name="Google Shape;228;p24" descr="13_22a"/>
          <p:cNvPicPr preferRelativeResize="0"/>
          <p:nvPr/>
        </p:nvPicPr>
        <p:blipFill rotWithShape="1">
          <a:blip r:embed="rId3">
            <a:alphaModFix/>
          </a:blip>
          <a:srcRect/>
          <a:stretch/>
        </p:blipFill>
        <p:spPr>
          <a:xfrm>
            <a:off x="385682" y="93005"/>
            <a:ext cx="8271036" cy="4538983"/>
          </a:xfrm>
          <a:prstGeom prst="rect">
            <a:avLst/>
          </a:prstGeom>
          <a:noFill/>
          <a:ln>
            <a:noFill/>
          </a:ln>
        </p:spPr>
      </p:pic>
      <p:sp>
        <p:nvSpPr>
          <p:cNvPr id="229" name="Google Shape;229;p24"/>
          <p:cNvSpPr txBox="1"/>
          <p:nvPr/>
        </p:nvSpPr>
        <p:spPr>
          <a:xfrm>
            <a:off x="292100" y="4724993"/>
            <a:ext cx="8458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Each time the sinus node (SA node) generates a new electrical impulse; that impulse spreads out through the heart's upper chambers, called the right atrium and the left atrium</a:t>
            </a:r>
            <a:endParaRPr sz="1800">
              <a:solidFill>
                <a:schemeClr val="dk1"/>
              </a:solidFill>
              <a:latin typeface="Calibri"/>
              <a:ea typeface="Calibri"/>
              <a:cs typeface="Calibri"/>
              <a:sym typeface="Calibri"/>
            </a:endParaRPr>
          </a:p>
        </p:txBody>
      </p:sp>
      <p:sp>
        <p:nvSpPr>
          <p:cNvPr id="230" name="Google Shape;230;p24"/>
          <p:cNvSpPr txBox="1"/>
          <p:nvPr/>
        </p:nvSpPr>
        <p:spPr>
          <a:xfrm>
            <a:off x="6172200" y="755859"/>
            <a:ext cx="4038600" cy="25699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FF0000"/>
                </a:solidFill>
                <a:latin typeface="Arial"/>
                <a:ea typeface="Arial"/>
                <a:cs typeface="Arial"/>
                <a:sym typeface="Arial"/>
              </a:rPr>
              <a:t>SA node</a:t>
            </a:r>
            <a:endParaRPr/>
          </a:p>
          <a:p>
            <a:pPr marL="0" marR="0" lvl="0" indent="0" algn="l" rtl="0">
              <a:spcBef>
                <a:spcPts val="700"/>
              </a:spcBef>
              <a:spcAft>
                <a:spcPts val="0"/>
              </a:spcAft>
              <a:buNone/>
            </a:pPr>
            <a:r>
              <a:rPr lang="en-US" sz="1400" b="1">
                <a:solidFill>
                  <a:srgbClr val="FF0000"/>
                </a:solidFill>
                <a:latin typeface="Arial"/>
                <a:ea typeface="Arial"/>
                <a:cs typeface="Arial"/>
                <a:sym typeface="Arial"/>
              </a:rPr>
              <a:t>Atrial muscles</a:t>
            </a:r>
            <a:endParaRPr/>
          </a:p>
          <a:p>
            <a:pPr marL="0" marR="0" lvl="0" indent="0" algn="l" rtl="0">
              <a:spcBef>
                <a:spcPts val="700"/>
              </a:spcBef>
              <a:spcAft>
                <a:spcPts val="0"/>
              </a:spcAft>
              <a:buNone/>
            </a:pPr>
            <a:r>
              <a:rPr lang="en-US" sz="1400" b="1">
                <a:solidFill>
                  <a:srgbClr val="FF0000"/>
                </a:solidFill>
                <a:latin typeface="Arial"/>
                <a:ea typeface="Arial"/>
                <a:cs typeface="Arial"/>
                <a:sym typeface="Arial"/>
              </a:rPr>
              <a:t>AV node</a:t>
            </a:r>
            <a:endParaRPr/>
          </a:p>
          <a:p>
            <a:pPr marL="0" marR="0" lvl="0" indent="0" algn="l" rtl="0">
              <a:spcBef>
                <a:spcPts val="700"/>
              </a:spcBef>
              <a:spcAft>
                <a:spcPts val="0"/>
              </a:spcAft>
              <a:buNone/>
            </a:pPr>
            <a:endParaRPr sz="1400" b="1">
              <a:solidFill>
                <a:srgbClr val="FF0000"/>
              </a:solidFill>
              <a:latin typeface="Arial"/>
              <a:ea typeface="Arial"/>
              <a:cs typeface="Arial"/>
              <a:sym typeface="Arial"/>
            </a:endParaRPr>
          </a:p>
          <a:p>
            <a:pPr marL="0" marR="0" lvl="0" indent="0" algn="l" rtl="0">
              <a:spcBef>
                <a:spcPts val="700"/>
              </a:spcBef>
              <a:spcAft>
                <a:spcPts val="0"/>
              </a:spcAft>
              <a:buNone/>
            </a:pPr>
            <a:endParaRPr sz="1400" b="1">
              <a:solidFill>
                <a:srgbClr val="FF0000"/>
              </a:solidFill>
              <a:latin typeface="Arial"/>
              <a:ea typeface="Arial"/>
              <a:cs typeface="Arial"/>
              <a:sym typeface="Arial"/>
            </a:endParaRPr>
          </a:p>
          <a:p>
            <a:pPr marL="0" marR="0" lvl="0" indent="0" algn="l" rtl="0">
              <a:spcBef>
                <a:spcPts val="700"/>
              </a:spcBef>
              <a:spcAft>
                <a:spcPts val="0"/>
              </a:spcAft>
              <a:buNone/>
            </a:pPr>
            <a:r>
              <a:rPr lang="en-US" sz="1400" b="1">
                <a:solidFill>
                  <a:srgbClr val="FF0000"/>
                </a:solidFill>
                <a:latin typeface="Arial"/>
                <a:ea typeface="Arial"/>
                <a:cs typeface="Arial"/>
                <a:sym typeface="Arial"/>
              </a:rPr>
              <a:t>Bundle of HIS and branches</a:t>
            </a:r>
            <a:endParaRPr/>
          </a:p>
          <a:p>
            <a:pPr marL="0" marR="0" lvl="0" indent="0" algn="l" rtl="0">
              <a:spcBef>
                <a:spcPts val="700"/>
              </a:spcBef>
              <a:spcAft>
                <a:spcPts val="0"/>
              </a:spcAft>
              <a:buNone/>
            </a:pPr>
            <a:r>
              <a:rPr lang="en-US" sz="1400" b="1">
                <a:solidFill>
                  <a:srgbClr val="FF0000"/>
                </a:solidFill>
                <a:latin typeface="Arial"/>
                <a:ea typeface="Arial"/>
                <a:cs typeface="Arial"/>
                <a:sym typeface="Arial"/>
              </a:rPr>
              <a:t>Purkinje fibers</a:t>
            </a:r>
            <a:endParaRPr/>
          </a:p>
          <a:p>
            <a:pPr marL="0" marR="0" lvl="0" indent="0" algn="l" rtl="0">
              <a:spcBef>
                <a:spcPts val="700"/>
              </a:spcBef>
              <a:spcAft>
                <a:spcPts val="0"/>
              </a:spcAft>
              <a:buNone/>
            </a:pPr>
            <a:r>
              <a:rPr lang="en-US" sz="1400" b="1">
                <a:solidFill>
                  <a:srgbClr val="FF0000"/>
                </a:solidFill>
                <a:latin typeface="Arial"/>
                <a:ea typeface="Arial"/>
                <a:cs typeface="Arial"/>
                <a:sym typeface="Arial"/>
              </a:rPr>
              <a:t>Ventricular muscles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1324947" y="152400"/>
            <a:ext cx="4687233" cy="696594"/>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dirty="0"/>
              <a:t>ECG Leads</a:t>
            </a:r>
            <a:endParaRPr dirty="0"/>
          </a:p>
        </p:txBody>
      </p:sp>
      <p:sp>
        <p:nvSpPr>
          <p:cNvPr id="237" name="Google Shape;237;p25"/>
          <p:cNvSpPr txBox="1">
            <a:spLocks noGrp="1"/>
          </p:cNvSpPr>
          <p:nvPr>
            <p:ph type="body" idx="1"/>
          </p:nvPr>
        </p:nvSpPr>
        <p:spPr>
          <a:xfrm>
            <a:off x="457200" y="1044045"/>
            <a:ext cx="8610600" cy="196977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3200"/>
              <a:buFont typeface="Noto Sans Symbols"/>
              <a:buNone/>
            </a:pPr>
            <a:r>
              <a:rPr lang="en-US" dirty="0"/>
              <a:t>Leads are electrodes which measure the difference in electrical potential.</a:t>
            </a:r>
            <a:endParaRPr dirty="0"/>
          </a:p>
          <a:p>
            <a:pPr marL="0" lvl="0" indent="0" algn="l" rtl="0">
              <a:spcBef>
                <a:spcPts val="0"/>
              </a:spcBef>
              <a:spcAft>
                <a:spcPts val="0"/>
              </a:spcAft>
              <a:buClr>
                <a:schemeClr val="dk1"/>
              </a:buClr>
              <a:buSzPts val="3200"/>
              <a:buFont typeface="Noto Sans Symbols"/>
              <a:buNone/>
            </a:pPr>
            <a:endParaRPr dirty="0"/>
          </a:p>
          <a:p>
            <a:pPr marL="0" lvl="0" indent="0" algn="l" rtl="0">
              <a:spcBef>
                <a:spcPts val="0"/>
              </a:spcBef>
              <a:spcAft>
                <a:spcPts val="0"/>
              </a:spcAft>
              <a:buClr>
                <a:schemeClr val="dk1"/>
              </a:buClr>
              <a:buSzPts val="3200"/>
              <a:buFont typeface="Noto Sans Symbols"/>
              <a:buNone/>
            </a:pPr>
            <a:r>
              <a:rPr lang="en-US" dirty="0"/>
              <a:t>They can be of two types:</a:t>
            </a:r>
            <a:endParaRPr dirty="0"/>
          </a:p>
        </p:txBody>
      </p:sp>
      <p:sp>
        <p:nvSpPr>
          <p:cNvPr id="238" name="Google Shape;238;p25"/>
          <p:cNvSpPr txBox="1"/>
          <p:nvPr/>
        </p:nvSpPr>
        <p:spPr>
          <a:xfrm>
            <a:off x="457200" y="3276600"/>
            <a:ext cx="7924800" cy="1643063"/>
          </a:xfrm>
          <a:prstGeom prst="rect">
            <a:avLst/>
          </a:prstGeom>
          <a:noFill/>
          <a:ln>
            <a:noFill/>
          </a:ln>
        </p:spPr>
        <p:txBody>
          <a:bodyPr spcFirstLastPara="1" wrap="square" lIns="91425" tIns="45700" rIns="91425" bIns="45700" anchor="t" anchorCtr="0">
            <a:spAutoFit/>
          </a:bodyPr>
          <a:lstStyle/>
          <a:p>
            <a:pPr marL="350838" marR="0" lvl="0" indent="-350838" algn="l" rtl="0">
              <a:spcBef>
                <a:spcPts val="0"/>
              </a:spcBef>
              <a:spcAft>
                <a:spcPts val="0"/>
              </a:spcAft>
              <a:buNone/>
            </a:pPr>
            <a:r>
              <a:rPr lang="en-US" sz="2400">
                <a:solidFill>
                  <a:schemeClr val="dk1"/>
                </a:solidFill>
                <a:latin typeface="Calibri"/>
                <a:ea typeface="Calibri"/>
                <a:cs typeface="Calibri"/>
                <a:sym typeface="Calibri"/>
              </a:rPr>
              <a:t>1. Two different points on the body (bipolar leads)</a:t>
            </a:r>
            <a:endParaRPr/>
          </a:p>
          <a:p>
            <a:pPr marL="350838" marR="0" lvl="0" indent="-350838" algn="l" rtl="0">
              <a:spcBef>
                <a:spcPts val="0"/>
              </a:spcBef>
              <a:spcAft>
                <a:spcPts val="0"/>
              </a:spcAft>
              <a:buNone/>
            </a:pPr>
            <a:endParaRPr sz="2400">
              <a:solidFill>
                <a:schemeClr val="dk1"/>
              </a:solidFill>
              <a:latin typeface="Calibri"/>
              <a:ea typeface="Calibri"/>
              <a:cs typeface="Calibri"/>
              <a:sym typeface="Calibri"/>
            </a:endParaRPr>
          </a:p>
          <a:p>
            <a:pPr marL="350838" marR="0" lvl="0" indent="-350838" algn="l" rtl="0">
              <a:spcBef>
                <a:spcPts val="0"/>
              </a:spcBef>
              <a:spcAft>
                <a:spcPts val="0"/>
              </a:spcAft>
              <a:buNone/>
            </a:pPr>
            <a:r>
              <a:rPr lang="en-US" sz="2400">
                <a:solidFill>
                  <a:schemeClr val="dk1"/>
                </a:solidFill>
                <a:latin typeface="Calibri"/>
                <a:ea typeface="Calibri"/>
                <a:cs typeface="Calibri"/>
                <a:sym typeface="Calibri"/>
              </a:rPr>
              <a:t>2. One point on the body and a  zero electrical potential.</a:t>
            </a:r>
            <a:endParaRPr/>
          </a:p>
          <a:p>
            <a:pPr marL="350838" marR="0" lvl="0" indent="-350838" algn="l" rtl="0">
              <a:spcBef>
                <a:spcPts val="480"/>
              </a:spcBef>
              <a:spcAft>
                <a:spcPts val="0"/>
              </a:spcAft>
              <a:buClr>
                <a:schemeClr val="hlink"/>
              </a:buClr>
              <a:buSzPts val="2160"/>
              <a:buFont typeface="Noto Sans Symbols"/>
              <a:buNone/>
            </a:pPr>
            <a:endParaRPr sz="2400">
              <a:solidFill>
                <a:schemeClr val="dk1"/>
              </a:solidFill>
              <a:latin typeface="Calibri"/>
              <a:ea typeface="Calibri"/>
              <a:cs typeface="Calibri"/>
              <a:sym typeface="Calibri"/>
            </a:endParaRPr>
          </a:p>
        </p:txBody>
      </p:sp>
      <p:sp>
        <p:nvSpPr>
          <p:cNvPr id="239" name="Google Shape;239;p25"/>
          <p:cNvSpPr txBox="1"/>
          <p:nvPr/>
        </p:nvSpPr>
        <p:spPr>
          <a:xfrm>
            <a:off x="304800" y="4967288"/>
            <a:ext cx="4800600" cy="9144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2400"/>
              <a:buFont typeface="Noto Sans Symbols"/>
              <a:buNone/>
            </a:pPr>
            <a:r>
              <a:rPr lang="en-US" sz="2400" b="1" i="0">
                <a:solidFill>
                  <a:schemeClr val="dk1"/>
                </a:solidFill>
                <a:latin typeface="Arial"/>
                <a:ea typeface="Arial"/>
                <a:cs typeface="Arial"/>
                <a:sym typeface="Arial"/>
              </a:rPr>
              <a:t>The standard EKG has 12 leads:</a:t>
            </a:r>
            <a:endParaRPr/>
          </a:p>
        </p:txBody>
      </p:sp>
      <p:sp>
        <p:nvSpPr>
          <p:cNvPr id="240" name="Google Shape;240;p25"/>
          <p:cNvSpPr txBox="1"/>
          <p:nvPr/>
        </p:nvSpPr>
        <p:spPr>
          <a:xfrm>
            <a:off x="5181600" y="4967288"/>
            <a:ext cx="4038600" cy="15525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3 Standard Limb Leads</a:t>
            </a:r>
            <a:endParaRPr/>
          </a:p>
          <a:p>
            <a:pPr marL="0" marR="0" lvl="0" indent="0" algn="l" rtl="0">
              <a:spcBef>
                <a:spcPts val="1200"/>
              </a:spcBef>
              <a:spcAft>
                <a:spcPts val="0"/>
              </a:spcAft>
              <a:buNone/>
            </a:pPr>
            <a:r>
              <a:rPr lang="en-US" sz="2400">
                <a:solidFill>
                  <a:schemeClr val="dk1"/>
                </a:solidFill>
                <a:latin typeface="Arial"/>
                <a:ea typeface="Arial"/>
                <a:cs typeface="Arial"/>
                <a:sym typeface="Arial"/>
              </a:rPr>
              <a:t>3 Augmented Limb Leads</a:t>
            </a:r>
            <a:endParaRPr/>
          </a:p>
          <a:p>
            <a:pPr marL="0" marR="0" lvl="0" indent="0" algn="l" rtl="0">
              <a:spcBef>
                <a:spcPts val="1200"/>
              </a:spcBef>
              <a:spcAft>
                <a:spcPts val="0"/>
              </a:spcAft>
              <a:buNone/>
            </a:pPr>
            <a:r>
              <a:rPr lang="en-US" sz="2400">
                <a:solidFill>
                  <a:schemeClr val="dk1"/>
                </a:solidFill>
                <a:latin typeface="Arial"/>
                <a:ea typeface="Arial"/>
                <a:cs typeface="Arial"/>
                <a:sym typeface="Arial"/>
              </a:rPr>
              <a:t>6 Precordial Leads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0" y="0"/>
            <a:ext cx="9144000" cy="83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Types of ECG Recordings</a:t>
            </a:r>
            <a:endParaRPr/>
          </a:p>
        </p:txBody>
      </p:sp>
      <p:sp>
        <p:nvSpPr>
          <p:cNvPr id="247" name="Google Shape;247;p26"/>
          <p:cNvSpPr txBox="1">
            <a:spLocks noGrp="1"/>
          </p:cNvSpPr>
          <p:nvPr>
            <p:ph type="body" idx="1"/>
          </p:nvPr>
        </p:nvSpPr>
        <p:spPr>
          <a:xfrm>
            <a:off x="304800" y="1822450"/>
            <a:ext cx="4114800" cy="4210383"/>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US" sz="2400" u="sng">
                <a:solidFill>
                  <a:srgbClr val="008040"/>
                </a:solidFill>
              </a:rPr>
              <a:t>Bipolar leads</a:t>
            </a:r>
            <a:r>
              <a:rPr lang="en-US" sz="2400"/>
              <a:t> record voltage between electrodes placed on wrists &amp; legs (right leg is ground)</a:t>
            </a:r>
            <a:endParaRPr/>
          </a:p>
          <a:p>
            <a:pPr marL="0" lvl="0" indent="0" algn="l" rtl="0">
              <a:lnSpc>
                <a:spcPct val="90000"/>
              </a:lnSpc>
              <a:spcBef>
                <a:spcPts val="0"/>
              </a:spcBef>
              <a:spcAft>
                <a:spcPts val="0"/>
              </a:spcAft>
              <a:buNone/>
            </a:pPr>
            <a:endParaRPr sz="2400"/>
          </a:p>
          <a:p>
            <a:pPr marL="0" lvl="0" indent="0" algn="l" rtl="0">
              <a:lnSpc>
                <a:spcPct val="90000"/>
              </a:lnSpc>
              <a:spcBef>
                <a:spcPts val="0"/>
              </a:spcBef>
              <a:spcAft>
                <a:spcPts val="0"/>
              </a:spcAft>
              <a:buNone/>
            </a:pPr>
            <a:r>
              <a:rPr lang="en-US" sz="2400" u="sng">
                <a:solidFill>
                  <a:srgbClr val="008040"/>
                </a:solidFill>
              </a:rPr>
              <a:t>Lead I</a:t>
            </a:r>
            <a:r>
              <a:rPr lang="en-US" sz="2400"/>
              <a:t> records between right arm &amp; left arm</a:t>
            </a:r>
            <a:endParaRPr/>
          </a:p>
          <a:p>
            <a:pPr marL="0" lvl="0" indent="0" algn="l" rtl="0">
              <a:lnSpc>
                <a:spcPct val="90000"/>
              </a:lnSpc>
              <a:spcBef>
                <a:spcPts val="0"/>
              </a:spcBef>
              <a:spcAft>
                <a:spcPts val="0"/>
              </a:spcAft>
              <a:buNone/>
            </a:pPr>
            <a:endParaRPr sz="2400"/>
          </a:p>
          <a:p>
            <a:pPr marL="0" lvl="0" indent="0" algn="l" rtl="0">
              <a:lnSpc>
                <a:spcPct val="90000"/>
              </a:lnSpc>
              <a:spcBef>
                <a:spcPts val="0"/>
              </a:spcBef>
              <a:spcAft>
                <a:spcPts val="0"/>
              </a:spcAft>
              <a:buNone/>
            </a:pPr>
            <a:r>
              <a:rPr lang="en-US" sz="2400" u="sng">
                <a:solidFill>
                  <a:srgbClr val="008040"/>
                </a:solidFill>
              </a:rPr>
              <a:t>Lead II</a:t>
            </a:r>
            <a:r>
              <a:rPr lang="en-US" sz="2400"/>
              <a:t>: right arm &amp; left leg</a:t>
            </a:r>
            <a:endParaRPr/>
          </a:p>
          <a:p>
            <a:pPr marL="0" lvl="0" indent="0" algn="l" rtl="0">
              <a:lnSpc>
                <a:spcPct val="90000"/>
              </a:lnSpc>
              <a:spcBef>
                <a:spcPts val="0"/>
              </a:spcBef>
              <a:spcAft>
                <a:spcPts val="0"/>
              </a:spcAft>
              <a:buNone/>
            </a:pPr>
            <a:endParaRPr sz="2400"/>
          </a:p>
          <a:p>
            <a:pPr marL="0" lvl="0" indent="0" algn="l" rtl="0">
              <a:lnSpc>
                <a:spcPct val="90000"/>
              </a:lnSpc>
              <a:spcBef>
                <a:spcPts val="0"/>
              </a:spcBef>
              <a:spcAft>
                <a:spcPts val="0"/>
              </a:spcAft>
              <a:buNone/>
            </a:pPr>
            <a:r>
              <a:rPr lang="en-US" sz="2400" u="sng">
                <a:solidFill>
                  <a:srgbClr val="008040"/>
                </a:solidFill>
              </a:rPr>
              <a:t>Lead III</a:t>
            </a:r>
            <a:r>
              <a:rPr lang="en-US" sz="2400"/>
              <a:t>: left arm &amp; left leg</a:t>
            </a:r>
            <a:endParaRPr/>
          </a:p>
          <a:p>
            <a:pPr marL="457200" lvl="1" indent="0" algn="l" rtl="0">
              <a:lnSpc>
                <a:spcPct val="90000"/>
              </a:lnSpc>
              <a:spcBef>
                <a:spcPts val="0"/>
              </a:spcBef>
              <a:spcAft>
                <a:spcPts val="0"/>
              </a:spcAft>
              <a:buNone/>
            </a:pPr>
            <a:endParaRPr sz="2000"/>
          </a:p>
          <a:p>
            <a:pPr marL="457200" lvl="1" indent="0" algn="l" rtl="0">
              <a:lnSpc>
                <a:spcPct val="90000"/>
              </a:lnSpc>
              <a:spcBef>
                <a:spcPts val="0"/>
              </a:spcBef>
              <a:spcAft>
                <a:spcPts val="0"/>
              </a:spcAft>
              <a:buNone/>
            </a:pPr>
            <a:endParaRPr sz="2000"/>
          </a:p>
        </p:txBody>
      </p:sp>
      <p:pic>
        <p:nvPicPr>
          <p:cNvPr id="248" name="Google Shape;248;p26"/>
          <p:cNvPicPr preferRelativeResize="0"/>
          <p:nvPr/>
        </p:nvPicPr>
        <p:blipFill rotWithShape="1">
          <a:blip r:embed="rId3">
            <a:alphaModFix/>
          </a:blip>
          <a:srcRect/>
          <a:stretch/>
        </p:blipFill>
        <p:spPr>
          <a:xfrm>
            <a:off x="4639150" y="1101625"/>
            <a:ext cx="5029200" cy="5068887"/>
          </a:xfrm>
          <a:prstGeom prst="rect">
            <a:avLst/>
          </a:prstGeom>
          <a:noFill/>
          <a:ln>
            <a:noFill/>
          </a:ln>
        </p:spPr>
      </p:pic>
      <p:sp>
        <p:nvSpPr>
          <p:cNvPr id="249" name="Google Shape;249;p26"/>
          <p:cNvSpPr txBox="1"/>
          <p:nvPr/>
        </p:nvSpPr>
        <p:spPr>
          <a:xfrm>
            <a:off x="8610600" y="6546850"/>
            <a:ext cx="598488"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13-61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A753-087E-8A21-9C87-A4D7122C4757}"/>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91A10FD3-F620-7BB7-078D-404FDA69864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D035E18-96C1-0AFE-04F0-19A885A04DCA}"/>
              </a:ext>
            </a:extLst>
          </p:cNvPr>
          <p:cNvPicPr>
            <a:picLocks noChangeAspect="1"/>
          </p:cNvPicPr>
          <p:nvPr/>
        </p:nvPicPr>
        <p:blipFill>
          <a:blip r:embed="rId2"/>
          <a:stretch>
            <a:fillRect/>
          </a:stretch>
        </p:blipFill>
        <p:spPr>
          <a:xfrm>
            <a:off x="545806" y="1651149"/>
            <a:ext cx="7960241" cy="3841897"/>
          </a:xfrm>
          <a:prstGeom prst="rect">
            <a:avLst/>
          </a:prstGeom>
        </p:spPr>
      </p:pic>
    </p:spTree>
    <p:extLst>
      <p:ext uri="{BB962C8B-B14F-4D97-AF65-F5344CB8AC3E}">
        <p14:creationId xmlns:p14="http://schemas.microsoft.com/office/powerpoint/2010/main" val="878246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7"/>
          <p:cNvSpPr txBox="1">
            <a:spLocks noGrp="1"/>
          </p:cNvSpPr>
          <p:nvPr>
            <p:ph type="body" idx="1"/>
          </p:nvPr>
        </p:nvSpPr>
        <p:spPr>
          <a:xfrm>
            <a:off x="38100" y="111125"/>
            <a:ext cx="3352800" cy="4495800"/>
          </a:xfrm>
          <a:prstGeom prst="rect">
            <a:avLst/>
          </a:prstGeom>
          <a:noFill/>
          <a:ln>
            <a:noFill/>
          </a:ln>
        </p:spPr>
        <p:txBody>
          <a:bodyPr spcFirstLastPara="1" wrap="square" lIns="90475" tIns="44450" rIns="90475" bIns="44450" anchor="t" anchorCtr="0">
            <a:spAutoFit/>
          </a:bodyPr>
          <a:lstStyle/>
          <a:p>
            <a:pPr marL="0" lvl="0" indent="0" algn="l" rtl="0">
              <a:spcBef>
                <a:spcPts val="0"/>
              </a:spcBef>
              <a:spcAft>
                <a:spcPts val="0"/>
              </a:spcAft>
              <a:buNone/>
            </a:pPr>
            <a:r>
              <a:rPr lang="en-US" sz="2400"/>
              <a:t>3 distinct waves are produced during cardiac cycle</a:t>
            </a:r>
            <a:endParaRPr/>
          </a:p>
          <a:p>
            <a:pPr marL="0" lvl="0" indent="0" algn="l" rtl="0">
              <a:spcBef>
                <a:spcPts val="0"/>
              </a:spcBef>
              <a:spcAft>
                <a:spcPts val="0"/>
              </a:spcAft>
              <a:buNone/>
            </a:pPr>
            <a:r>
              <a:rPr lang="en-US" sz="2400" u="sng">
                <a:solidFill>
                  <a:srgbClr val="008040"/>
                </a:solidFill>
              </a:rPr>
              <a:t>P wave</a:t>
            </a:r>
            <a:r>
              <a:rPr lang="en-US" sz="2400"/>
              <a:t> caused by atrial depolarization</a:t>
            </a:r>
            <a:endParaRPr/>
          </a:p>
          <a:p>
            <a:pPr marL="0" lvl="0" indent="0" algn="l" rtl="0">
              <a:spcBef>
                <a:spcPts val="0"/>
              </a:spcBef>
              <a:spcAft>
                <a:spcPts val="0"/>
              </a:spcAft>
              <a:buNone/>
            </a:pPr>
            <a:r>
              <a:rPr lang="en-US" sz="2400" u="sng">
                <a:solidFill>
                  <a:srgbClr val="008040"/>
                </a:solidFill>
              </a:rPr>
              <a:t>QRS complex</a:t>
            </a:r>
            <a:r>
              <a:rPr lang="en-US" sz="2400"/>
              <a:t> caused by ventricular depolarization</a:t>
            </a:r>
            <a:endParaRPr/>
          </a:p>
          <a:p>
            <a:pPr marL="0" lvl="0" indent="0" algn="l" rtl="0">
              <a:spcBef>
                <a:spcPts val="0"/>
              </a:spcBef>
              <a:spcAft>
                <a:spcPts val="0"/>
              </a:spcAft>
              <a:buNone/>
            </a:pPr>
            <a:r>
              <a:rPr lang="en-US" sz="2400">
                <a:solidFill>
                  <a:srgbClr val="008040"/>
                </a:solidFill>
              </a:rPr>
              <a:t>T wave</a:t>
            </a:r>
            <a:r>
              <a:rPr lang="en-US" sz="2400"/>
              <a:t> results from ventricular repolarization</a:t>
            </a:r>
            <a:endParaRPr/>
          </a:p>
        </p:txBody>
      </p:sp>
      <p:pic>
        <p:nvPicPr>
          <p:cNvPr id="256" name="Google Shape;256;p27" descr="13_24a"/>
          <p:cNvPicPr preferRelativeResize="0"/>
          <p:nvPr/>
        </p:nvPicPr>
        <p:blipFill rotWithShape="1">
          <a:blip r:embed="rId3">
            <a:alphaModFix/>
          </a:blip>
          <a:srcRect/>
          <a:stretch/>
        </p:blipFill>
        <p:spPr>
          <a:xfrm>
            <a:off x="3505200" y="309034"/>
            <a:ext cx="2667000" cy="2025650"/>
          </a:xfrm>
          <a:prstGeom prst="rect">
            <a:avLst/>
          </a:prstGeom>
          <a:noFill/>
          <a:ln>
            <a:noFill/>
          </a:ln>
        </p:spPr>
      </p:pic>
      <p:pic>
        <p:nvPicPr>
          <p:cNvPr id="257" name="Google Shape;257;p27" descr="13_24b"/>
          <p:cNvPicPr preferRelativeResize="0"/>
          <p:nvPr/>
        </p:nvPicPr>
        <p:blipFill rotWithShape="1">
          <a:blip r:embed="rId4">
            <a:alphaModFix/>
          </a:blip>
          <a:srcRect/>
          <a:stretch/>
        </p:blipFill>
        <p:spPr>
          <a:xfrm>
            <a:off x="6400800" y="457200"/>
            <a:ext cx="2514600" cy="1901825"/>
          </a:xfrm>
          <a:prstGeom prst="rect">
            <a:avLst/>
          </a:prstGeom>
          <a:noFill/>
          <a:ln>
            <a:noFill/>
          </a:ln>
        </p:spPr>
      </p:pic>
      <p:pic>
        <p:nvPicPr>
          <p:cNvPr id="258" name="Google Shape;258;p27" descr="13_24c"/>
          <p:cNvPicPr preferRelativeResize="0"/>
          <p:nvPr/>
        </p:nvPicPr>
        <p:blipFill rotWithShape="1">
          <a:blip r:embed="rId5">
            <a:alphaModFix/>
          </a:blip>
          <a:srcRect/>
          <a:stretch/>
        </p:blipFill>
        <p:spPr>
          <a:xfrm>
            <a:off x="3657600" y="2719388"/>
            <a:ext cx="2362200" cy="1787525"/>
          </a:xfrm>
          <a:prstGeom prst="rect">
            <a:avLst/>
          </a:prstGeom>
          <a:noFill/>
          <a:ln>
            <a:noFill/>
          </a:ln>
        </p:spPr>
      </p:pic>
      <p:pic>
        <p:nvPicPr>
          <p:cNvPr id="259" name="Google Shape;259;p27" descr="13_24d"/>
          <p:cNvPicPr preferRelativeResize="0"/>
          <p:nvPr/>
        </p:nvPicPr>
        <p:blipFill rotWithShape="1">
          <a:blip r:embed="rId6">
            <a:alphaModFix/>
          </a:blip>
          <a:srcRect/>
          <a:stretch/>
        </p:blipFill>
        <p:spPr>
          <a:xfrm>
            <a:off x="6553200" y="2743200"/>
            <a:ext cx="2362200" cy="1778000"/>
          </a:xfrm>
          <a:prstGeom prst="rect">
            <a:avLst/>
          </a:prstGeom>
          <a:noFill/>
          <a:ln>
            <a:noFill/>
          </a:ln>
        </p:spPr>
      </p:pic>
      <p:pic>
        <p:nvPicPr>
          <p:cNvPr id="260" name="Google Shape;260;p27" descr="13_24e"/>
          <p:cNvPicPr preferRelativeResize="0"/>
          <p:nvPr/>
        </p:nvPicPr>
        <p:blipFill rotWithShape="1">
          <a:blip r:embed="rId7">
            <a:alphaModFix/>
          </a:blip>
          <a:srcRect/>
          <a:stretch/>
        </p:blipFill>
        <p:spPr>
          <a:xfrm>
            <a:off x="2427816" y="4891617"/>
            <a:ext cx="2057400" cy="1357313"/>
          </a:xfrm>
          <a:prstGeom prst="rect">
            <a:avLst/>
          </a:prstGeom>
          <a:noFill/>
          <a:ln>
            <a:noFill/>
          </a:ln>
        </p:spPr>
      </p:pic>
      <p:pic>
        <p:nvPicPr>
          <p:cNvPr id="261" name="Google Shape;261;p27" descr="13_24f"/>
          <p:cNvPicPr preferRelativeResize="0"/>
          <p:nvPr/>
        </p:nvPicPr>
        <p:blipFill rotWithShape="1">
          <a:blip r:embed="rId8">
            <a:alphaModFix/>
          </a:blip>
          <a:srcRect/>
          <a:stretch/>
        </p:blipFill>
        <p:spPr>
          <a:xfrm>
            <a:off x="4563533" y="4882091"/>
            <a:ext cx="2209800" cy="1666875"/>
          </a:xfrm>
          <a:prstGeom prst="rect">
            <a:avLst/>
          </a:prstGeom>
          <a:noFill/>
          <a:ln>
            <a:noFill/>
          </a:ln>
        </p:spPr>
      </p:pic>
      <p:pic>
        <p:nvPicPr>
          <p:cNvPr id="262" name="Google Shape;262;p27" descr="13_24g"/>
          <p:cNvPicPr preferRelativeResize="0"/>
          <p:nvPr/>
        </p:nvPicPr>
        <p:blipFill rotWithShape="1">
          <a:blip r:embed="rId9">
            <a:alphaModFix/>
          </a:blip>
          <a:srcRect/>
          <a:stretch/>
        </p:blipFill>
        <p:spPr>
          <a:xfrm>
            <a:off x="6781800" y="4800600"/>
            <a:ext cx="2133600" cy="1619250"/>
          </a:xfrm>
          <a:prstGeom prst="rect">
            <a:avLst/>
          </a:prstGeom>
          <a:noFill/>
          <a:ln>
            <a:noFill/>
          </a:ln>
        </p:spPr>
      </p:pic>
      <p:pic>
        <p:nvPicPr>
          <p:cNvPr id="263" name="Google Shape;263;p27" descr="EKG Waveforms"/>
          <p:cNvPicPr preferRelativeResize="0"/>
          <p:nvPr/>
        </p:nvPicPr>
        <p:blipFill rotWithShape="1">
          <a:blip r:embed="rId10">
            <a:alphaModFix/>
          </a:blip>
          <a:srcRect/>
          <a:stretch/>
        </p:blipFill>
        <p:spPr>
          <a:xfrm>
            <a:off x="46567" y="4487332"/>
            <a:ext cx="2372782" cy="218255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8" descr="C:\Documents and Settings\PC\My Documents\My Pictures\مجلد جديد\leadIIevents.gif"/>
          <p:cNvPicPr preferRelativeResize="0"/>
          <p:nvPr/>
        </p:nvPicPr>
        <p:blipFill rotWithShape="1">
          <a:blip r:embed="rId3">
            <a:alphaModFix/>
          </a:blip>
          <a:srcRect/>
          <a:stretch/>
        </p:blipFill>
        <p:spPr>
          <a:xfrm>
            <a:off x="1371600" y="228600"/>
            <a:ext cx="2895600" cy="3052763"/>
          </a:xfrm>
          <a:prstGeom prst="rect">
            <a:avLst/>
          </a:prstGeom>
          <a:noFill/>
          <a:ln>
            <a:noFill/>
          </a:ln>
        </p:spPr>
      </p:pic>
      <p:pic>
        <p:nvPicPr>
          <p:cNvPr id="270" name="Google Shape;270;p28" descr="C:\Documents and Settings\PC\My Documents\My Pictures\مجلد جديد\sections02m.gif"/>
          <p:cNvPicPr preferRelativeResize="0"/>
          <p:nvPr/>
        </p:nvPicPr>
        <p:blipFill rotWithShape="1">
          <a:blip r:embed="rId4">
            <a:alphaModFix/>
          </a:blip>
          <a:srcRect/>
          <a:stretch/>
        </p:blipFill>
        <p:spPr>
          <a:xfrm>
            <a:off x="4724400" y="228600"/>
            <a:ext cx="2895600" cy="3052763"/>
          </a:xfrm>
          <a:prstGeom prst="rect">
            <a:avLst/>
          </a:prstGeom>
          <a:noFill/>
          <a:ln>
            <a:noFill/>
          </a:ln>
        </p:spPr>
      </p:pic>
      <p:pic>
        <p:nvPicPr>
          <p:cNvPr id="271" name="Google Shape;271;p28" descr="C:\Documents and Settings\PC\My Documents\My Pictures\مجلد جديد\sections03m.gif"/>
          <p:cNvPicPr preferRelativeResize="0"/>
          <p:nvPr/>
        </p:nvPicPr>
        <p:blipFill rotWithShape="1">
          <a:blip r:embed="rId5">
            <a:alphaModFix/>
          </a:blip>
          <a:srcRect/>
          <a:stretch/>
        </p:blipFill>
        <p:spPr>
          <a:xfrm>
            <a:off x="228600" y="3581400"/>
            <a:ext cx="2895600" cy="3052763"/>
          </a:xfrm>
          <a:prstGeom prst="rect">
            <a:avLst/>
          </a:prstGeom>
          <a:noFill/>
          <a:ln>
            <a:noFill/>
          </a:ln>
        </p:spPr>
      </p:pic>
      <p:pic>
        <p:nvPicPr>
          <p:cNvPr id="272" name="Google Shape;272;p28" descr="C:\Documents and Settings\PC\My Documents\My Pictures\مجلد جديد\sections04m.gif"/>
          <p:cNvPicPr preferRelativeResize="0"/>
          <p:nvPr/>
        </p:nvPicPr>
        <p:blipFill rotWithShape="1">
          <a:blip r:embed="rId6">
            <a:alphaModFix/>
          </a:blip>
          <a:srcRect/>
          <a:stretch/>
        </p:blipFill>
        <p:spPr>
          <a:xfrm>
            <a:off x="3200400" y="3581400"/>
            <a:ext cx="2743200" cy="3052763"/>
          </a:xfrm>
          <a:prstGeom prst="rect">
            <a:avLst/>
          </a:prstGeom>
          <a:noFill/>
          <a:ln>
            <a:noFill/>
          </a:ln>
        </p:spPr>
      </p:pic>
      <p:pic>
        <p:nvPicPr>
          <p:cNvPr id="273" name="Google Shape;273;p28" descr="C:\Documents and Settings\PC\My Documents\My Pictures\مجلد جديد\sections05m.gif"/>
          <p:cNvPicPr preferRelativeResize="0"/>
          <p:nvPr/>
        </p:nvPicPr>
        <p:blipFill rotWithShape="1">
          <a:blip r:embed="rId7">
            <a:alphaModFix/>
          </a:blip>
          <a:srcRect/>
          <a:stretch/>
        </p:blipFill>
        <p:spPr>
          <a:xfrm>
            <a:off x="6096000" y="3581400"/>
            <a:ext cx="2819400" cy="30527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80084-91CD-205C-3D7C-1D698215AA8D}"/>
              </a:ext>
            </a:extLst>
          </p:cNvPr>
          <p:cNvPicPr>
            <a:picLocks noChangeAspect="1"/>
          </p:cNvPicPr>
          <p:nvPr/>
        </p:nvPicPr>
        <p:blipFill>
          <a:blip r:embed="rId2"/>
          <a:stretch>
            <a:fillRect/>
          </a:stretch>
        </p:blipFill>
        <p:spPr>
          <a:xfrm>
            <a:off x="914401" y="1212980"/>
            <a:ext cx="7091264" cy="4879910"/>
          </a:xfrm>
          <a:prstGeom prst="rect">
            <a:avLst/>
          </a:prstGeom>
        </p:spPr>
      </p:pic>
    </p:spTree>
    <p:extLst>
      <p:ext uri="{BB962C8B-B14F-4D97-AF65-F5344CB8AC3E}">
        <p14:creationId xmlns:p14="http://schemas.microsoft.com/office/powerpoint/2010/main" val="2278448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277"/>
        <p:cNvGrpSpPr/>
        <p:nvPr/>
      </p:nvGrpSpPr>
      <p:grpSpPr>
        <a:xfrm>
          <a:off x="0" y="0"/>
          <a:ext cx="0" cy="0"/>
          <a:chOff x="0" y="0"/>
          <a:chExt cx="0" cy="0"/>
        </a:xfrm>
      </p:grpSpPr>
      <p:sp>
        <p:nvSpPr>
          <p:cNvPr id="278" name="Google Shape;278;p29"/>
          <p:cNvSpPr txBox="1">
            <a:spLocks noGrp="1"/>
          </p:cNvSpPr>
          <p:nvPr>
            <p:ph type="title"/>
          </p:nvPr>
        </p:nvSpPr>
        <p:spPr>
          <a:xfrm>
            <a:off x="531846" y="228600"/>
            <a:ext cx="7259224" cy="690574"/>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HEART RELATED ISSUES</a:t>
            </a:r>
            <a:endParaRPr dirty="0"/>
          </a:p>
        </p:txBody>
      </p:sp>
      <p:sp>
        <p:nvSpPr>
          <p:cNvPr id="279" name="Google Shape;279;p29"/>
          <p:cNvSpPr/>
          <p:nvPr/>
        </p:nvSpPr>
        <p:spPr>
          <a:xfrm>
            <a:off x="6524370" y="5804915"/>
            <a:ext cx="103505" cy="378460"/>
          </a:xfrm>
          <a:custGeom>
            <a:avLst/>
            <a:gdLst/>
            <a:ahLst/>
            <a:cxnLst/>
            <a:rect l="l" t="t" r="r" b="b"/>
            <a:pathLst>
              <a:path w="103504" h="378460" extrusionOk="0">
                <a:moveTo>
                  <a:pt x="7111" y="281800"/>
                </a:moveTo>
                <a:lnTo>
                  <a:pt x="1015" y="285330"/>
                </a:lnTo>
                <a:lnTo>
                  <a:pt x="0" y="289217"/>
                </a:lnTo>
                <a:lnTo>
                  <a:pt x="51688" y="377850"/>
                </a:lnTo>
                <a:lnTo>
                  <a:pt x="59034" y="365252"/>
                </a:lnTo>
                <a:lnTo>
                  <a:pt x="45338" y="365252"/>
                </a:lnTo>
                <a:lnTo>
                  <a:pt x="45338" y="341807"/>
                </a:lnTo>
                <a:lnTo>
                  <a:pt x="10922" y="282816"/>
                </a:lnTo>
                <a:lnTo>
                  <a:pt x="7111" y="281800"/>
                </a:lnTo>
                <a:close/>
              </a:path>
              <a:path w="103504" h="378460" extrusionOk="0">
                <a:moveTo>
                  <a:pt x="45339" y="341807"/>
                </a:moveTo>
                <a:lnTo>
                  <a:pt x="45338" y="365252"/>
                </a:lnTo>
                <a:lnTo>
                  <a:pt x="58038" y="365252"/>
                </a:lnTo>
                <a:lnTo>
                  <a:pt x="58038" y="362051"/>
                </a:lnTo>
                <a:lnTo>
                  <a:pt x="46227" y="362051"/>
                </a:lnTo>
                <a:lnTo>
                  <a:pt x="51688" y="352691"/>
                </a:lnTo>
                <a:lnTo>
                  <a:pt x="45339" y="341807"/>
                </a:lnTo>
                <a:close/>
              </a:path>
              <a:path w="103504" h="378460" extrusionOk="0">
                <a:moveTo>
                  <a:pt x="96265" y="281800"/>
                </a:moveTo>
                <a:lnTo>
                  <a:pt x="92455" y="282816"/>
                </a:lnTo>
                <a:lnTo>
                  <a:pt x="58038" y="341807"/>
                </a:lnTo>
                <a:lnTo>
                  <a:pt x="58038" y="365252"/>
                </a:lnTo>
                <a:lnTo>
                  <a:pt x="59034" y="365252"/>
                </a:lnTo>
                <a:lnTo>
                  <a:pt x="103377" y="289217"/>
                </a:lnTo>
                <a:lnTo>
                  <a:pt x="102361" y="285330"/>
                </a:lnTo>
                <a:lnTo>
                  <a:pt x="96265" y="281800"/>
                </a:lnTo>
                <a:close/>
              </a:path>
              <a:path w="103504" h="378460" extrusionOk="0">
                <a:moveTo>
                  <a:pt x="51689" y="352691"/>
                </a:moveTo>
                <a:lnTo>
                  <a:pt x="46227" y="362051"/>
                </a:lnTo>
                <a:lnTo>
                  <a:pt x="57150" y="362051"/>
                </a:lnTo>
                <a:lnTo>
                  <a:pt x="51689" y="352691"/>
                </a:lnTo>
                <a:close/>
              </a:path>
              <a:path w="103504" h="378460" extrusionOk="0">
                <a:moveTo>
                  <a:pt x="58038" y="341807"/>
                </a:moveTo>
                <a:lnTo>
                  <a:pt x="51689" y="352691"/>
                </a:lnTo>
                <a:lnTo>
                  <a:pt x="57150" y="362051"/>
                </a:lnTo>
                <a:lnTo>
                  <a:pt x="58038" y="362051"/>
                </a:lnTo>
                <a:lnTo>
                  <a:pt x="58038" y="341807"/>
                </a:lnTo>
                <a:close/>
              </a:path>
              <a:path w="103504" h="378460" extrusionOk="0">
                <a:moveTo>
                  <a:pt x="58038" y="0"/>
                </a:moveTo>
                <a:lnTo>
                  <a:pt x="45338" y="0"/>
                </a:lnTo>
                <a:lnTo>
                  <a:pt x="45339" y="341807"/>
                </a:lnTo>
                <a:lnTo>
                  <a:pt x="51689" y="352691"/>
                </a:lnTo>
                <a:lnTo>
                  <a:pt x="58038" y="341807"/>
                </a:lnTo>
                <a:lnTo>
                  <a:pt x="58038" y="0"/>
                </a:lnTo>
                <a:close/>
              </a:path>
            </a:pathLst>
          </a:custGeom>
          <a:solidFill>
            <a:srgbClr val="497D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29"/>
          <p:cNvSpPr txBox="1"/>
          <p:nvPr/>
        </p:nvSpPr>
        <p:spPr>
          <a:xfrm>
            <a:off x="304800" y="1143000"/>
            <a:ext cx="8610600" cy="5453609"/>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800" b="1">
                <a:solidFill>
                  <a:schemeClr val="dk1"/>
                </a:solidFill>
                <a:latin typeface="Times New Roman"/>
                <a:ea typeface="Times New Roman"/>
                <a:cs typeface="Times New Roman"/>
                <a:sym typeface="Times New Roman"/>
              </a:rPr>
              <a:t>Coronary Artery Disease (CAD)</a:t>
            </a:r>
            <a:endParaRPr sz="1800" b="1">
              <a:solidFill>
                <a:schemeClr val="dk1"/>
              </a:solidFill>
              <a:latin typeface="Calibri"/>
              <a:ea typeface="Calibri"/>
              <a:cs typeface="Calibri"/>
              <a:sym typeface="Calibri"/>
            </a:endParaRPr>
          </a:p>
          <a:p>
            <a:pPr marL="0" marR="0" lvl="0" indent="0" algn="just" rtl="0">
              <a:spcBef>
                <a:spcPts val="1000"/>
              </a:spcBef>
              <a:spcAft>
                <a:spcPts val="0"/>
              </a:spcAft>
              <a:buNone/>
            </a:pPr>
            <a:r>
              <a:rPr lang="en-US" sz="1800">
                <a:solidFill>
                  <a:schemeClr val="dk1"/>
                </a:solidFill>
                <a:latin typeface="Times New Roman"/>
                <a:ea typeface="Times New Roman"/>
                <a:cs typeface="Times New Roman"/>
                <a:sym typeface="Times New Roman"/>
              </a:rPr>
              <a:t>CAD is the most common heart problem. With CAD, you </a:t>
            </a:r>
            <a:r>
              <a:rPr lang="en-US" sz="1800">
                <a:solidFill>
                  <a:srgbClr val="FF0000"/>
                </a:solidFill>
                <a:latin typeface="Times New Roman"/>
                <a:ea typeface="Times New Roman"/>
                <a:cs typeface="Times New Roman"/>
                <a:sym typeface="Times New Roman"/>
              </a:rPr>
              <a:t>may get blockages in your coronary arteries -- the vessels that supply blood to your heart</a:t>
            </a:r>
            <a:r>
              <a:rPr lang="en-US" sz="1800">
                <a:solidFill>
                  <a:schemeClr val="dk1"/>
                </a:solidFill>
                <a:latin typeface="Times New Roman"/>
                <a:ea typeface="Times New Roman"/>
                <a:cs typeface="Times New Roman"/>
                <a:sym typeface="Times New Roman"/>
              </a:rPr>
              <a:t>. That can lead to a decrease in the flow of blood to your heart muscle, keeping it from getting the oxygen it needs. </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r>
              <a:rPr lang="en-US" sz="1800" b="1">
                <a:solidFill>
                  <a:schemeClr val="dk1"/>
                </a:solidFill>
                <a:latin typeface="Times New Roman"/>
                <a:ea typeface="Times New Roman"/>
                <a:cs typeface="Times New Roman"/>
                <a:sym typeface="Times New Roman"/>
              </a:rPr>
              <a:t>Heart Arrhythmias</a:t>
            </a:r>
            <a:endParaRPr sz="1800" b="1">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US" sz="1800">
                <a:solidFill>
                  <a:schemeClr val="dk1"/>
                </a:solidFill>
                <a:latin typeface="Times New Roman"/>
                <a:ea typeface="Times New Roman"/>
                <a:cs typeface="Times New Roman"/>
                <a:sym typeface="Times New Roman"/>
              </a:rPr>
              <a:t>When you have an arrhythmia, your </a:t>
            </a:r>
            <a:r>
              <a:rPr lang="en-US" sz="1800">
                <a:solidFill>
                  <a:srgbClr val="FF0000"/>
                </a:solidFill>
                <a:latin typeface="Times New Roman"/>
                <a:ea typeface="Times New Roman"/>
                <a:cs typeface="Times New Roman"/>
                <a:sym typeface="Times New Roman"/>
              </a:rPr>
              <a:t>heart has an irregular beating pattern</a:t>
            </a:r>
            <a:r>
              <a:rPr lang="en-US" sz="1800">
                <a:solidFill>
                  <a:schemeClr val="dk1"/>
                </a:solidFill>
                <a:latin typeface="Times New Roman"/>
                <a:ea typeface="Times New Roman"/>
                <a:cs typeface="Times New Roman"/>
                <a:sym typeface="Times New Roman"/>
              </a:rPr>
              <a:t>. Serious arrhythmias often develop from other heart problems but may also happen on their own.</a:t>
            </a:r>
            <a:endParaRPr sz="18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US" sz="1800" b="1">
                <a:solidFill>
                  <a:schemeClr val="dk1"/>
                </a:solidFill>
                <a:latin typeface="Times New Roman"/>
                <a:ea typeface="Times New Roman"/>
                <a:cs typeface="Times New Roman"/>
                <a:sym typeface="Times New Roman"/>
              </a:rPr>
              <a:t>Heart Failure</a:t>
            </a:r>
            <a:endParaRPr sz="1800" b="1">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US" sz="1800">
                <a:solidFill>
                  <a:schemeClr val="dk1"/>
                </a:solidFill>
                <a:latin typeface="Times New Roman"/>
                <a:ea typeface="Times New Roman"/>
                <a:cs typeface="Times New Roman"/>
                <a:sym typeface="Times New Roman"/>
              </a:rPr>
              <a:t>With heart failure, your </a:t>
            </a:r>
            <a:r>
              <a:rPr lang="en-US" sz="1800">
                <a:solidFill>
                  <a:srgbClr val="FF0000"/>
                </a:solidFill>
                <a:latin typeface="Times New Roman"/>
                <a:ea typeface="Times New Roman"/>
                <a:cs typeface="Times New Roman"/>
                <a:sym typeface="Times New Roman"/>
              </a:rPr>
              <a:t>heart doesn't pump blood </a:t>
            </a:r>
            <a:r>
              <a:rPr lang="en-US" sz="1800">
                <a:solidFill>
                  <a:schemeClr val="dk1"/>
                </a:solidFill>
                <a:latin typeface="Times New Roman"/>
                <a:ea typeface="Times New Roman"/>
                <a:cs typeface="Times New Roman"/>
                <a:sym typeface="Times New Roman"/>
              </a:rPr>
              <a:t>as well as it should to meet your body's needs. </a:t>
            </a:r>
            <a:endParaRPr sz="1800">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US" sz="1800" b="1">
                <a:solidFill>
                  <a:schemeClr val="dk1"/>
                </a:solidFill>
                <a:latin typeface="Times New Roman"/>
                <a:ea typeface="Times New Roman"/>
                <a:cs typeface="Times New Roman"/>
                <a:sym typeface="Times New Roman"/>
              </a:rPr>
              <a:t>Heart Valve Disease</a:t>
            </a:r>
            <a:endParaRPr sz="1800" b="1">
              <a:solidFill>
                <a:schemeClr val="dk1"/>
              </a:solidFill>
              <a:latin typeface="Calibri"/>
              <a:ea typeface="Calibri"/>
              <a:cs typeface="Calibri"/>
              <a:sym typeface="Calibri"/>
            </a:endParaRPr>
          </a:p>
          <a:p>
            <a:pPr marL="0" marR="0" lvl="0" indent="0" algn="just" rtl="0">
              <a:lnSpc>
                <a:spcPct val="115000"/>
              </a:lnSpc>
              <a:spcBef>
                <a:spcPts val="1000"/>
              </a:spcBef>
              <a:spcAft>
                <a:spcPts val="0"/>
              </a:spcAft>
              <a:buNone/>
            </a:pPr>
            <a:r>
              <a:rPr lang="en-US" sz="1800">
                <a:solidFill>
                  <a:schemeClr val="dk1"/>
                </a:solidFill>
                <a:latin typeface="Times New Roman"/>
                <a:ea typeface="Times New Roman"/>
                <a:cs typeface="Times New Roman"/>
                <a:sym typeface="Times New Roman"/>
              </a:rPr>
              <a:t>Your heart has four valves that open and close to direct blood flow between your heart's four chambers, the lungs, and blood vessels. An abnormality could </a:t>
            </a:r>
            <a:r>
              <a:rPr lang="en-US" sz="1800">
                <a:solidFill>
                  <a:srgbClr val="FF0000"/>
                </a:solidFill>
                <a:latin typeface="Times New Roman"/>
                <a:ea typeface="Times New Roman"/>
                <a:cs typeface="Times New Roman"/>
                <a:sym typeface="Times New Roman"/>
              </a:rPr>
              <a:t>make it hard for a valve to open and close the right way. </a:t>
            </a:r>
            <a:endParaRPr sz="1800">
              <a:solidFill>
                <a:srgbClr val="FF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51D58-2C89-DAE0-6251-49A1A47E3CFC}"/>
              </a:ext>
            </a:extLst>
          </p:cNvPr>
          <p:cNvSpPr>
            <a:spLocks noGrp="1"/>
          </p:cNvSpPr>
          <p:nvPr>
            <p:ph type="title"/>
          </p:nvPr>
        </p:nvSpPr>
        <p:spPr>
          <a:xfrm>
            <a:off x="867746" y="461899"/>
            <a:ext cx="7445829" cy="492443"/>
          </a:xfrm>
        </p:spPr>
        <p:txBody>
          <a:bodyPr/>
          <a:lstStyle/>
          <a:p>
            <a:r>
              <a:rPr lang="en-US" sz="3200" dirty="0"/>
              <a:t>Reason for  blood vessels blockages </a:t>
            </a:r>
            <a:endParaRPr lang="en-IN" sz="3200" dirty="0"/>
          </a:p>
        </p:txBody>
      </p:sp>
      <p:sp>
        <p:nvSpPr>
          <p:cNvPr id="3" name="Text Placeholder 2">
            <a:extLst>
              <a:ext uri="{FF2B5EF4-FFF2-40B4-BE49-F238E27FC236}">
                <a16:creationId xmlns:a16="http://schemas.microsoft.com/office/drawing/2014/main" id="{C278D5BE-A12D-9CC0-4EFA-E091494DF56A}"/>
              </a:ext>
            </a:extLst>
          </p:cNvPr>
          <p:cNvSpPr>
            <a:spLocks noGrp="1"/>
          </p:cNvSpPr>
          <p:nvPr>
            <p:ph type="body" idx="1"/>
          </p:nvPr>
        </p:nvSpPr>
        <p:spPr>
          <a:xfrm>
            <a:off x="474065" y="1054359"/>
            <a:ext cx="8259388" cy="5539978"/>
          </a:xfrm>
        </p:spPr>
        <p:txBody>
          <a:bodyPr/>
          <a:lstStyle/>
          <a:p>
            <a:pPr marL="285750" lvl="0" indent="-285750" algn="just">
              <a:lnSpc>
                <a:spcPct val="150000"/>
              </a:lnSpc>
              <a:spcAft>
                <a:spcPts val="800"/>
              </a:spcAft>
              <a:buFont typeface="Wingdings" panose="05000000000000000000" pitchFamily="2" charset="2"/>
              <a:buChar char="v"/>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The reason for blockages of arteries is due to the  deposition of fat,.</a:t>
            </a:r>
            <a:r>
              <a:rPr lang="en-IN" sz="20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cholesterol .the gradual build of these are </a:t>
            </a:r>
            <a:r>
              <a:rPr lang="en-IN" sz="2000" b="1"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called plaques</a:t>
            </a:r>
            <a:r>
              <a:rPr lang="en-IN" sz="2000" b="1"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lvl="0" indent="-285750" algn="just">
              <a:lnSpc>
                <a:spcPct val="150000"/>
              </a:lnSpc>
              <a:spcAft>
                <a:spcPts val="800"/>
              </a:spcAft>
              <a:buFont typeface="Wingdings" panose="05000000000000000000" pitchFamily="2" charset="2"/>
              <a:buChar char="v"/>
            </a:pPr>
            <a:r>
              <a:rPr lang="en-IN" sz="20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In addition clotting of blood within arteries can block  blood supply  to the heart. </a:t>
            </a:r>
          </a:p>
          <a:p>
            <a:pPr marL="285750" lvl="0" indent="-285750" algn="just">
              <a:lnSpc>
                <a:spcPct val="150000"/>
              </a:lnSpc>
              <a:spcAft>
                <a:spcPts val="800"/>
              </a:spcAft>
              <a:buFont typeface="Wingdings" panose="05000000000000000000" pitchFamily="2" charset="2"/>
              <a:buChar char="v"/>
            </a:pPr>
            <a:r>
              <a:rPr lang="en-IN" sz="2000" kern="1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The bursting of plaques can lead to blood clots and interfere in blood flow.</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285750">
              <a:buFont typeface="Wingdings" panose="05000000000000000000" pitchFamily="2" charset="2"/>
              <a:buChar char="v"/>
            </a:pPr>
            <a:r>
              <a:rPr lang="en-IN" sz="2000" dirty="0">
                <a:effectLst/>
                <a:latin typeface="Times New Roman" panose="02020603050405020304" pitchFamily="18" charset="0"/>
                <a:ea typeface="Calibri" panose="020F0502020204030204" pitchFamily="34" charset="0"/>
              </a:rPr>
              <a:t>If the coronary arteries are blocked, the heart muscle beyond the blockage doesn’t get oxygen. That part of the heart muscle dies. </a:t>
            </a:r>
          </a:p>
          <a:p>
            <a:pPr marL="514350" indent="-285750">
              <a:buFont typeface="Wingdings" panose="05000000000000000000" pitchFamily="2" charset="2"/>
              <a:buChar char="v"/>
            </a:pPr>
            <a:endParaRPr lang="en-IN" sz="2000" dirty="0">
              <a:effectLst/>
              <a:latin typeface="Times New Roman" panose="02020603050405020304" pitchFamily="18" charset="0"/>
              <a:ea typeface="Calibri" panose="020F0502020204030204" pitchFamily="34" charset="0"/>
            </a:endParaRPr>
          </a:p>
          <a:p>
            <a:pPr marL="514350" indent="-285750">
              <a:buFont typeface="Wingdings" panose="05000000000000000000" pitchFamily="2" charset="2"/>
              <a:buChar char="v"/>
            </a:pPr>
            <a:r>
              <a:rPr lang="en-IN" sz="2000" dirty="0">
                <a:effectLst/>
                <a:latin typeface="Times New Roman" panose="02020603050405020304" pitchFamily="18" charset="0"/>
                <a:ea typeface="Calibri" panose="020F0502020204030204" pitchFamily="34" charset="0"/>
              </a:rPr>
              <a:t>If the muscle dies It may result in  myocardial infarction or commonly called heart attack.</a:t>
            </a:r>
          </a:p>
          <a:p>
            <a:pPr marL="514350" indent="-285750">
              <a:buFont typeface="Wingdings" panose="05000000000000000000" pitchFamily="2" charset="2"/>
              <a:buChar char="v"/>
            </a:pPr>
            <a:endParaRPr lang="en-IN" sz="2000" dirty="0">
              <a:effectLst/>
              <a:latin typeface="Times New Roman" panose="02020603050405020304" pitchFamily="18" charset="0"/>
              <a:ea typeface="Calibri" panose="020F0502020204030204" pitchFamily="34" charset="0"/>
            </a:endParaRPr>
          </a:p>
          <a:p>
            <a:pPr marL="514350" indent="-285750">
              <a:buFont typeface="Wingdings" panose="05000000000000000000" pitchFamily="2" charset="2"/>
              <a:buChar char="v"/>
            </a:pPr>
            <a:r>
              <a:rPr lang="en-IN" sz="2000" dirty="0">
                <a:effectLst/>
                <a:latin typeface="Times New Roman" panose="02020603050405020304" pitchFamily="18" charset="0"/>
                <a:ea typeface="Calibri" panose="020F0502020204030204" pitchFamily="34" charset="0"/>
              </a:rPr>
              <a:t> Chest pain, or angina, may also occur when the heart muscle does not receive enough blood</a:t>
            </a:r>
            <a:endParaRPr lang="en-IN" sz="2000" dirty="0"/>
          </a:p>
        </p:txBody>
      </p:sp>
    </p:spTree>
    <p:extLst>
      <p:ext uri="{BB962C8B-B14F-4D97-AF65-F5344CB8AC3E}">
        <p14:creationId xmlns:p14="http://schemas.microsoft.com/office/powerpoint/2010/main" val="2560969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31"/>
          <p:cNvSpPr txBox="1">
            <a:spLocks noGrp="1"/>
          </p:cNvSpPr>
          <p:nvPr>
            <p:ph type="title"/>
          </p:nvPr>
        </p:nvSpPr>
        <p:spPr>
          <a:xfrm>
            <a:off x="1231641" y="326327"/>
            <a:ext cx="6197859" cy="567453"/>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600" dirty="0"/>
              <a:t>DEFIBRILATION</a:t>
            </a:r>
            <a:endParaRPr sz="3600" dirty="0"/>
          </a:p>
        </p:txBody>
      </p:sp>
      <p:sp>
        <p:nvSpPr>
          <p:cNvPr id="292" name="Google Shape;292;p31"/>
          <p:cNvSpPr txBox="1"/>
          <p:nvPr/>
        </p:nvSpPr>
        <p:spPr>
          <a:xfrm>
            <a:off x="457200" y="1371600"/>
            <a:ext cx="8534400" cy="4093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dirty="0">
                <a:solidFill>
                  <a:srgbClr val="000000"/>
                </a:solidFill>
                <a:latin typeface="Times New Roman" panose="02020603050405020304" pitchFamily="18" charset="0"/>
                <a:ea typeface="Noto Sans Mono"/>
                <a:cs typeface="Times New Roman" panose="02020603050405020304" pitchFamily="18" charset="0"/>
                <a:sym typeface="Noto Sans Mono"/>
              </a:rPr>
              <a:t>Defibrillation was </a:t>
            </a:r>
            <a:r>
              <a:rPr lang="en-US" sz="2000" b="1" i="0" dirty="0">
                <a:solidFill>
                  <a:srgbClr val="000000"/>
                </a:solidFill>
                <a:latin typeface="Times New Roman" panose="02020603050405020304" pitchFamily="18" charset="0"/>
                <a:ea typeface="Noto Sans Mono"/>
                <a:cs typeface="Times New Roman" panose="02020603050405020304" pitchFamily="18" charset="0"/>
                <a:sym typeface="Noto Sans Mono"/>
              </a:rPr>
              <a:t>invented in 1899 by Prevost and </a:t>
            </a:r>
            <a:r>
              <a:rPr lang="en-US" sz="2000" b="1" i="0" dirty="0" err="1">
                <a:solidFill>
                  <a:srgbClr val="000000"/>
                </a:solidFill>
                <a:latin typeface="Times New Roman" panose="02020603050405020304" pitchFamily="18" charset="0"/>
                <a:ea typeface="Noto Sans Mono"/>
                <a:cs typeface="Times New Roman" panose="02020603050405020304" pitchFamily="18" charset="0"/>
                <a:sym typeface="Noto Sans Mono"/>
              </a:rPr>
              <a:t>Batelli</a:t>
            </a:r>
            <a:r>
              <a:rPr lang="en-US" sz="2000" b="0" i="0" dirty="0">
                <a:solidFill>
                  <a:srgbClr val="000000"/>
                </a:solidFill>
                <a:latin typeface="Times New Roman" panose="02020603050405020304" pitchFamily="18" charset="0"/>
                <a:ea typeface="Noto Sans Mono"/>
                <a:cs typeface="Times New Roman" panose="02020603050405020304" pitchFamily="18" charset="0"/>
                <a:sym typeface="Noto Sans Mono"/>
              </a:rPr>
              <a:t>, two Italian physiologists.</a:t>
            </a:r>
            <a:endParaRPr sz="20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2000" dirty="0">
              <a:solidFill>
                <a:srgbClr val="000000"/>
              </a:solidFill>
              <a:latin typeface="Times New Roman" panose="02020603050405020304" pitchFamily="18" charset="0"/>
              <a:ea typeface="Noto Sans Mono"/>
              <a:cs typeface="Times New Roman" panose="02020603050405020304" pitchFamily="18" charset="0"/>
              <a:sym typeface="Noto Sans Mono"/>
            </a:endParaRPr>
          </a:p>
          <a:p>
            <a:pPr marL="0" marR="0" lvl="0" indent="0" algn="just" rtl="0">
              <a:spcBef>
                <a:spcPts val="0"/>
              </a:spcBef>
              <a:spcAft>
                <a:spcPts val="0"/>
              </a:spcAft>
              <a:buNone/>
            </a:pPr>
            <a:r>
              <a:rPr lang="en-US" sz="2000" b="0" i="0" dirty="0">
                <a:solidFill>
                  <a:srgbClr val="000000"/>
                </a:solidFill>
                <a:latin typeface="Times New Roman" panose="02020603050405020304" pitchFamily="18" charset="0"/>
                <a:ea typeface="Noto Sans Mono"/>
                <a:cs typeface="Times New Roman" panose="02020603050405020304" pitchFamily="18" charset="0"/>
                <a:sym typeface="Noto Sans Mono"/>
              </a:rPr>
              <a:t>Defibrillation is a process in which an electronic </a:t>
            </a:r>
            <a:r>
              <a:rPr lang="en-US" sz="2000" b="0" i="0" dirty="0">
                <a:solidFill>
                  <a:srgbClr val="FF0000"/>
                </a:solidFill>
                <a:latin typeface="Times New Roman" panose="02020603050405020304" pitchFamily="18" charset="0"/>
                <a:ea typeface="Noto Sans Mono"/>
                <a:cs typeface="Times New Roman" panose="02020603050405020304" pitchFamily="18" charset="0"/>
                <a:sym typeface="Noto Sans Mono"/>
              </a:rPr>
              <a:t>device sends an electric shock </a:t>
            </a:r>
            <a:r>
              <a:rPr lang="en-US" sz="2000" b="0" i="0" dirty="0">
                <a:solidFill>
                  <a:srgbClr val="000000"/>
                </a:solidFill>
                <a:latin typeface="Times New Roman" panose="02020603050405020304" pitchFamily="18" charset="0"/>
                <a:ea typeface="Noto Sans Mono"/>
                <a:cs typeface="Times New Roman" panose="02020603050405020304" pitchFamily="18" charset="0"/>
                <a:sym typeface="Noto Sans Mono"/>
              </a:rPr>
              <a:t>to the heart </a:t>
            </a:r>
            <a:r>
              <a:rPr lang="en-US" sz="2000" b="0" i="0" dirty="0">
                <a:solidFill>
                  <a:srgbClr val="FF0000"/>
                </a:solidFill>
                <a:latin typeface="Times New Roman" panose="02020603050405020304" pitchFamily="18" charset="0"/>
                <a:ea typeface="Noto Sans Mono"/>
                <a:cs typeface="Times New Roman" panose="02020603050405020304" pitchFamily="18" charset="0"/>
                <a:sym typeface="Noto Sans Mono"/>
              </a:rPr>
              <a:t>to  prevent irregular heartbeat, </a:t>
            </a:r>
            <a:r>
              <a:rPr lang="en-US" sz="2000" b="0" i="0" dirty="0">
                <a:solidFill>
                  <a:srgbClr val="000000"/>
                </a:solidFill>
                <a:latin typeface="Times New Roman" panose="02020603050405020304" pitchFamily="18" charset="0"/>
                <a:ea typeface="Noto Sans Mono"/>
                <a:cs typeface="Times New Roman" panose="02020603050405020304" pitchFamily="18" charset="0"/>
                <a:sym typeface="Noto Sans Mono"/>
              </a:rPr>
              <a:t>and restore the normal heart rhythm. </a:t>
            </a:r>
            <a:endParaRPr sz="20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2000" dirty="0">
              <a:solidFill>
                <a:srgbClr val="000000"/>
              </a:solidFill>
              <a:latin typeface="Times New Roman" panose="02020603050405020304" pitchFamily="18" charset="0"/>
              <a:ea typeface="Noto Sans Mono"/>
              <a:cs typeface="Times New Roman" panose="02020603050405020304" pitchFamily="18" charset="0"/>
              <a:sym typeface="Noto Sans Mono"/>
            </a:endParaRPr>
          </a:p>
          <a:p>
            <a:pPr marL="0" marR="0" lvl="0" indent="0" algn="just" rtl="0">
              <a:spcBef>
                <a:spcPts val="0"/>
              </a:spcBef>
              <a:spcAft>
                <a:spcPts val="0"/>
              </a:spcAft>
              <a:buNone/>
            </a:pPr>
            <a:r>
              <a:rPr lang="en-US" sz="2000" b="0" i="0" dirty="0">
                <a:solidFill>
                  <a:srgbClr val="000000"/>
                </a:solidFill>
                <a:latin typeface="Times New Roman" panose="02020603050405020304" pitchFamily="18" charset="0"/>
                <a:ea typeface="Noto Sans Mono"/>
                <a:cs typeface="Times New Roman" panose="02020603050405020304" pitchFamily="18" charset="0"/>
                <a:sym typeface="Noto Sans Mono"/>
              </a:rPr>
              <a:t>Defibrillation is a common treatment for life threatening cardiac dysrhythmias, ventricular fibrillation, and pulse less ventricular tachycardia.</a:t>
            </a:r>
            <a:endParaRPr sz="20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2000" dirty="0">
              <a:solidFill>
                <a:srgbClr val="000000"/>
              </a:solidFill>
              <a:latin typeface="Times New Roman" panose="02020603050405020304" pitchFamily="18" charset="0"/>
              <a:ea typeface="Noto Sans Mono"/>
              <a:cs typeface="Times New Roman" panose="02020603050405020304" pitchFamily="18" charset="0"/>
              <a:sym typeface="Noto Sans Mono"/>
            </a:endParaRPr>
          </a:p>
          <a:p>
            <a:pPr marL="0" marR="0" lvl="0" indent="0" algn="just" rtl="0">
              <a:spcBef>
                <a:spcPts val="0"/>
              </a:spcBef>
              <a:spcAft>
                <a:spcPts val="0"/>
              </a:spcAft>
              <a:buNone/>
            </a:pPr>
            <a:r>
              <a:rPr lang="en-US" sz="2000" b="1" i="0" dirty="0">
                <a:solidFill>
                  <a:srgbClr val="000000"/>
                </a:solidFill>
                <a:latin typeface="Times New Roman" panose="02020603050405020304" pitchFamily="18" charset="0"/>
                <a:ea typeface="Noto Sans Mono"/>
                <a:cs typeface="Times New Roman" panose="02020603050405020304" pitchFamily="18" charset="0"/>
                <a:sym typeface="Noto Sans Mono"/>
              </a:rPr>
              <a:t>Principle:  </a:t>
            </a:r>
            <a:r>
              <a:rPr lang="en-US" sz="2000" b="0" i="0" dirty="0">
                <a:solidFill>
                  <a:srgbClr val="000000"/>
                </a:solidFill>
                <a:latin typeface="Times New Roman" panose="02020603050405020304" pitchFamily="18" charset="0"/>
                <a:ea typeface="Noto Sans Mono"/>
                <a:cs typeface="Times New Roman" panose="02020603050405020304" pitchFamily="18" charset="0"/>
                <a:sym typeface="Noto Sans Mono"/>
              </a:rPr>
              <a:t>Energy storage capacitor is charged at relatively low rate from AC line. Energy stored in capacitor is then delivered at a relatively rapid rate to chest of the patient. It involves the discharge of capacitor energy through the patient’s own resistance.</a:t>
            </a:r>
            <a:endParaRPr sz="20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93" name="Google Shape;293;p31"/>
          <p:cNvSpPr txBox="1"/>
          <p:nvPr/>
        </p:nvSpPr>
        <p:spPr>
          <a:xfrm>
            <a:off x="1143000" y="5811101"/>
            <a:ext cx="7696200" cy="11387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Rate  (60 to 100 beats per minute)</a:t>
            </a:r>
            <a:endParaRPr sz="1600" dirty="0"/>
          </a:p>
          <a:p>
            <a:pPr marL="0" marR="0" lvl="0" indent="0" algn="l" rtl="0">
              <a:spcBef>
                <a:spcPts val="1200"/>
              </a:spcBef>
              <a:spcAft>
                <a:spcPts val="0"/>
              </a:spcAft>
              <a:buNone/>
            </a:pPr>
            <a:r>
              <a:rPr lang="en-US" sz="1600" dirty="0">
                <a:solidFill>
                  <a:schemeClr val="dk1"/>
                </a:solidFill>
                <a:latin typeface="Arial"/>
                <a:ea typeface="Arial"/>
                <a:cs typeface="Arial"/>
                <a:sym typeface="Arial"/>
              </a:rPr>
              <a:t>Rhythm (Proper beating of heart) Lack of it leads to: </a:t>
            </a:r>
            <a:r>
              <a:rPr lang="en-US" sz="1600" dirty="0">
                <a:solidFill>
                  <a:srgbClr val="FF0000"/>
                </a:solidFill>
                <a:latin typeface="Arial"/>
                <a:ea typeface="Arial"/>
                <a:cs typeface="Arial"/>
                <a:sym typeface="Arial"/>
              </a:rPr>
              <a:t>Arrhythmia, Flutter</a:t>
            </a:r>
            <a:endParaRPr sz="1600" dirty="0">
              <a:solidFill>
                <a:srgbClr val="FF0000"/>
              </a:solidFill>
              <a:latin typeface="Arial"/>
              <a:ea typeface="Arial"/>
              <a:cs typeface="Arial"/>
              <a:sym typeface="Arial"/>
            </a:endParaRPr>
          </a:p>
          <a:p>
            <a:pPr marL="0" marR="0" lvl="0" indent="0" algn="l" rtl="0">
              <a:spcBef>
                <a:spcPts val="1200"/>
              </a:spcBef>
              <a:spcAft>
                <a:spcPts val="0"/>
              </a:spcAft>
              <a:buNone/>
            </a:pPr>
            <a:r>
              <a:rPr lang="en-US" sz="1600" dirty="0">
                <a:solidFill>
                  <a:schemeClr val="dk1"/>
                </a:solidFill>
                <a:latin typeface="Arial"/>
                <a:ea typeface="Arial"/>
                <a:cs typeface="Arial"/>
                <a:sym typeface="Arial"/>
              </a:rPr>
              <a:t>Sound (</a:t>
            </a:r>
            <a:r>
              <a:rPr lang="en-US" sz="1600" dirty="0" err="1">
                <a:solidFill>
                  <a:schemeClr val="dk1"/>
                </a:solidFill>
                <a:latin typeface="Arial"/>
                <a:ea typeface="Arial"/>
                <a:cs typeface="Arial"/>
                <a:sym typeface="Arial"/>
              </a:rPr>
              <a:t>Lubb-Dubb</a:t>
            </a:r>
            <a:r>
              <a:rPr lang="en-US" sz="1600" dirty="0">
                <a:solidFill>
                  <a:schemeClr val="dk1"/>
                </a:solidFill>
                <a:latin typeface="Arial"/>
                <a:ea typeface="Arial"/>
                <a:cs typeface="Arial"/>
                <a:sym typeface="Arial"/>
              </a:rPr>
              <a:t>)</a:t>
            </a:r>
            <a:endParaRPr sz="1600" dirty="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4D24D-D6DB-1DF6-587B-96E5B36F44F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EFE32DF-DB55-5A7A-0CCE-B532E098523F}"/>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542AC653-30B0-1046-B307-D188BF839937}"/>
              </a:ext>
            </a:extLst>
          </p:cNvPr>
          <p:cNvPicPr>
            <a:picLocks noChangeAspect="1"/>
          </p:cNvPicPr>
          <p:nvPr/>
        </p:nvPicPr>
        <p:blipFill>
          <a:blip r:embed="rId2"/>
          <a:stretch>
            <a:fillRect/>
          </a:stretch>
        </p:blipFill>
        <p:spPr>
          <a:xfrm>
            <a:off x="0" y="690465"/>
            <a:ext cx="5010537" cy="5705636"/>
          </a:xfrm>
          <a:prstGeom prst="rect">
            <a:avLst/>
          </a:prstGeom>
        </p:spPr>
      </p:pic>
      <p:pic>
        <p:nvPicPr>
          <p:cNvPr id="5" name="Picture 4">
            <a:extLst>
              <a:ext uri="{FF2B5EF4-FFF2-40B4-BE49-F238E27FC236}">
                <a16:creationId xmlns:a16="http://schemas.microsoft.com/office/drawing/2014/main" id="{38F0081A-7A8C-5CC6-768C-9E63E6B4D903}"/>
              </a:ext>
            </a:extLst>
          </p:cNvPr>
          <p:cNvPicPr>
            <a:picLocks noChangeAspect="1"/>
          </p:cNvPicPr>
          <p:nvPr/>
        </p:nvPicPr>
        <p:blipFill>
          <a:blip r:embed="rId3"/>
          <a:stretch>
            <a:fillRect/>
          </a:stretch>
        </p:blipFill>
        <p:spPr>
          <a:xfrm>
            <a:off x="4730621" y="810196"/>
            <a:ext cx="4077478" cy="4991100"/>
          </a:xfrm>
          <a:prstGeom prst="rect">
            <a:avLst/>
          </a:prstGeom>
        </p:spPr>
      </p:pic>
    </p:spTree>
    <p:extLst>
      <p:ext uri="{BB962C8B-B14F-4D97-AF65-F5344CB8AC3E}">
        <p14:creationId xmlns:p14="http://schemas.microsoft.com/office/powerpoint/2010/main" val="934228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297"/>
        <p:cNvGrpSpPr/>
        <p:nvPr/>
      </p:nvGrpSpPr>
      <p:grpSpPr>
        <a:xfrm>
          <a:off x="0" y="0"/>
          <a:ext cx="0" cy="0"/>
          <a:chOff x="0" y="0"/>
          <a:chExt cx="0" cy="0"/>
        </a:xfrm>
      </p:grpSpPr>
      <p:sp>
        <p:nvSpPr>
          <p:cNvPr id="298" name="Google Shape;298;p32"/>
          <p:cNvSpPr txBox="1">
            <a:spLocks noGrp="1"/>
          </p:cNvSpPr>
          <p:nvPr>
            <p:ph type="title"/>
          </p:nvPr>
        </p:nvSpPr>
        <p:spPr>
          <a:xfrm>
            <a:off x="1856792" y="326327"/>
            <a:ext cx="5572708" cy="69659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DEFIBRILLATORS</a:t>
            </a:r>
            <a:endParaRPr dirty="0"/>
          </a:p>
        </p:txBody>
      </p:sp>
      <p:sp>
        <p:nvSpPr>
          <p:cNvPr id="299" name="Google Shape;299;p32"/>
          <p:cNvSpPr txBox="1"/>
          <p:nvPr/>
        </p:nvSpPr>
        <p:spPr>
          <a:xfrm>
            <a:off x="457200" y="1371600"/>
            <a:ext cx="8534400" cy="36932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b="0" i="0" dirty="0">
              <a:solidFill>
                <a:srgbClr val="343536"/>
              </a:solidFill>
              <a:latin typeface="Source Sans Pro"/>
              <a:ea typeface="Source Sans Pro"/>
              <a:cs typeface="Source Sans Pro"/>
              <a:sym typeface="Source Sans Pro"/>
            </a:endParaRPr>
          </a:p>
          <a:p>
            <a:pPr marL="0" marR="0" lvl="0" indent="0" algn="just" rtl="0">
              <a:spcBef>
                <a:spcPts val="0"/>
              </a:spcBef>
              <a:spcAft>
                <a:spcPts val="0"/>
              </a:spcAft>
              <a:buNone/>
            </a:pPr>
            <a:r>
              <a:rPr lang="en-US" sz="2400" b="0" i="0" dirty="0">
                <a:solidFill>
                  <a:srgbClr val="000000"/>
                </a:solidFill>
                <a:latin typeface="Noto Sans Mono"/>
                <a:ea typeface="Noto Sans Mono"/>
                <a:cs typeface="Noto Sans Mono"/>
                <a:sym typeface="Noto Sans Mono"/>
              </a:rPr>
              <a:t>Types of Defibrillator electrodes:- </a:t>
            </a:r>
            <a:endParaRPr sz="2400" dirty="0"/>
          </a:p>
          <a:p>
            <a:pPr marL="0" marR="0" lvl="0" indent="0" algn="just" rtl="0">
              <a:spcBef>
                <a:spcPts val="0"/>
              </a:spcBef>
              <a:spcAft>
                <a:spcPts val="0"/>
              </a:spcAft>
              <a:buNone/>
            </a:pPr>
            <a:endParaRPr sz="2400" dirty="0">
              <a:solidFill>
                <a:srgbClr val="000000"/>
              </a:solidFill>
              <a:latin typeface="Noto Sans Mono"/>
              <a:ea typeface="Noto Sans Mono"/>
              <a:cs typeface="Noto Sans Mono"/>
              <a:sym typeface="Noto Sans Mono"/>
            </a:endParaRPr>
          </a:p>
          <a:p>
            <a:pPr marL="342900" marR="0" lvl="0" indent="-342900" algn="just" rtl="0">
              <a:spcBef>
                <a:spcPts val="0"/>
              </a:spcBef>
              <a:spcAft>
                <a:spcPts val="0"/>
              </a:spcAft>
              <a:buClr>
                <a:srgbClr val="000000"/>
              </a:buClr>
              <a:buSzPts val="1800"/>
              <a:buFont typeface="Noto Sans Mono"/>
              <a:buAutoNum type="alphaLcParenR"/>
            </a:pPr>
            <a:r>
              <a:rPr lang="en-US" sz="2400" b="0" i="0" dirty="0">
                <a:solidFill>
                  <a:srgbClr val="000000"/>
                </a:solidFill>
                <a:latin typeface="Noto Sans Mono"/>
                <a:ea typeface="Noto Sans Mono"/>
                <a:cs typeface="Noto Sans Mono"/>
                <a:sym typeface="Noto Sans Mono"/>
              </a:rPr>
              <a:t>Spoon shaped electrode • Applied directly to the heart. </a:t>
            </a:r>
            <a:endParaRPr sz="2400" dirty="0"/>
          </a:p>
          <a:p>
            <a:pPr marL="0" marR="0" lvl="0" indent="0" algn="just" rtl="0">
              <a:spcBef>
                <a:spcPts val="0"/>
              </a:spcBef>
              <a:spcAft>
                <a:spcPts val="0"/>
              </a:spcAft>
              <a:buNone/>
            </a:pPr>
            <a:endParaRPr sz="2400" dirty="0">
              <a:solidFill>
                <a:srgbClr val="000000"/>
              </a:solidFill>
              <a:latin typeface="Noto Sans Mono"/>
              <a:ea typeface="Noto Sans Mono"/>
              <a:cs typeface="Noto Sans Mono"/>
              <a:sym typeface="Noto Sans Mono"/>
            </a:endParaRPr>
          </a:p>
          <a:p>
            <a:pPr marL="0" marR="0" lvl="0" indent="0" algn="just" rtl="0">
              <a:spcBef>
                <a:spcPts val="0"/>
              </a:spcBef>
              <a:spcAft>
                <a:spcPts val="0"/>
              </a:spcAft>
              <a:buNone/>
            </a:pPr>
            <a:r>
              <a:rPr lang="en-US" sz="2400" b="0" i="0" dirty="0">
                <a:solidFill>
                  <a:srgbClr val="000000"/>
                </a:solidFill>
                <a:latin typeface="Noto Sans Mono"/>
                <a:ea typeface="Noto Sans Mono"/>
                <a:cs typeface="Noto Sans Mono"/>
                <a:sym typeface="Noto Sans Mono"/>
              </a:rPr>
              <a:t>b) Paddle type electrode • Applied against the chest wall </a:t>
            </a:r>
            <a:endParaRPr sz="2400" dirty="0"/>
          </a:p>
          <a:p>
            <a:pPr marL="0" marR="0" lvl="0" indent="0" algn="just" rtl="0">
              <a:spcBef>
                <a:spcPts val="0"/>
              </a:spcBef>
              <a:spcAft>
                <a:spcPts val="0"/>
              </a:spcAft>
              <a:buNone/>
            </a:pPr>
            <a:endParaRPr sz="2400" dirty="0">
              <a:solidFill>
                <a:srgbClr val="000000"/>
              </a:solidFill>
              <a:latin typeface="Noto Sans Mono"/>
              <a:ea typeface="Noto Sans Mono"/>
              <a:cs typeface="Noto Sans Mono"/>
              <a:sym typeface="Noto Sans Mono"/>
            </a:endParaRPr>
          </a:p>
          <a:p>
            <a:pPr marL="0" marR="0" lvl="0" indent="0" algn="just" rtl="0">
              <a:spcBef>
                <a:spcPts val="0"/>
              </a:spcBef>
              <a:spcAft>
                <a:spcPts val="0"/>
              </a:spcAft>
              <a:buNone/>
            </a:pPr>
            <a:r>
              <a:rPr lang="en-US" sz="2400" b="0" i="0" dirty="0">
                <a:solidFill>
                  <a:srgbClr val="000000"/>
                </a:solidFill>
                <a:latin typeface="Noto Sans Mono"/>
                <a:ea typeface="Noto Sans Mono"/>
                <a:cs typeface="Noto Sans Mono"/>
                <a:sym typeface="Noto Sans Mono"/>
              </a:rPr>
              <a:t>c) Pad type electrode</a:t>
            </a:r>
            <a:endParaRPr sz="2400"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03"/>
        <p:cNvGrpSpPr/>
        <p:nvPr/>
      </p:nvGrpSpPr>
      <p:grpSpPr>
        <a:xfrm>
          <a:off x="0" y="0"/>
          <a:ext cx="0" cy="0"/>
          <a:chOff x="0" y="0"/>
          <a:chExt cx="0" cy="0"/>
        </a:xfrm>
      </p:grpSpPr>
      <p:sp>
        <p:nvSpPr>
          <p:cNvPr id="304" name="Google Shape;304;p33"/>
          <p:cNvSpPr txBox="1">
            <a:spLocks noGrp="1"/>
          </p:cNvSpPr>
          <p:nvPr>
            <p:ph type="title"/>
          </p:nvPr>
        </p:nvSpPr>
        <p:spPr>
          <a:xfrm>
            <a:off x="849086" y="228600"/>
            <a:ext cx="7190014" cy="690574"/>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STENT</a:t>
            </a:r>
            <a:endParaRPr dirty="0"/>
          </a:p>
        </p:txBody>
      </p:sp>
      <p:sp>
        <p:nvSpPr>
          <p:cNvPr id="305" name="Google Shape;305;p33"/>
          <p:cNvSpPr/>
          <p:nvPr/>
        </p:nvSpPr>
        <p:spPr>
          <a:xfrm>
            <a:off x="6524370" y="5804915"/>
            <a:ext cx="103505" cy="378460"/>
          </a:xfrm>
          <a:custGeom>
            <a:avLst/>
            <a:gdLst/>
            <a:ahLst/>
            <a:cxnLst/>
            <a:rect l="l" t="t" r="r" b="b"/>
            <a:pathLst>
              <a:path w="103504" h="378460" extrusionOk="0">
                <a:moveTo>
                  <a:pt x="7111" y="281800"/>
                </a:moveTo>
                <a:lnTo>
                  <a:pt x="1015" y="285330"/>
                </a:lnTo>
                <a:lnTo>
                  <a:pt x="0" y="289217"/>
                </a:lnTo>
                <a:lnTo>
                  <a:pt x="51688" y="377850"/>
                </a:lnTo>
                <a:lnTo>
                  <a:pt x="59034" y="365252"/>
                </a:lnTo>
                <a:lnTo>
                  <a:pt x="45338" y="365252"/>
                </a:lnTo>
                <a:lnTo>
                  <a:pt x="45338" y="341807"/>
                </a:lnTo>
                <a:lnTo>
                  <a:pt x="10922" y="282816"/>
                </a:lnTo>
                <a:lnTo>
                  <a:pt x="7111" y="281800"/>
                </a:lnTo>
                <a:close/>
              </a:path>
              <a:path w="103504" h="378460" extrusionOk="0">
                <a:moveTo>
                  <a:pt x="45339" y="341807"/>
                </a:moveTo>
                <a:lnTo>
                  <a:pt x="45338" y="365252"/>
                </a:lnTo>
                <a:lnTo>
                  <a:pt x="58038" y="365252"/>
                </a:lnTo>
                <a:lnTo>
                  <a:pt x="58038" y="362051"/>
                </a:lnTo>
                <a:lnTo>
                  <a:pt x="46227" y="362051"/>
                </a:lnTo>
                <a:lnTo>
                  <a:pt x="51688" y="352691"/>
                </a:lnTo>
                <a:lnTo>
                  <a:pt x="45339" y="341807"/>
                </a:lnTo>
                <a:close/>
              </a:path>
              <a:path w="103504" h="378460" extrusionOk="0">
                <a:moveTo>
                  <a:pt x="96265" y="281800"/>
                </a:moveTo>
                <a:lnTo>
                  <a:pt x="92455" y="282816"/>
                </a:lnTo>
                <a:lnTo>
                  <a:pt x="58038" y="341807"/>
                </a:lnTo>
                <a:lnTo>
                  <a:pt x="58038" y="365252"/>
                </a:lnTo>
                <a:lnTo>
                  <a:pt x="59034" y="365252"/>
                </a:lnTo>
                <a:lnTo>
                  <a:pt x="103377" y="289217"/>
                </a:lnTo>
                <a:lnTo>
                  <a:pt x="102361" y="285330"/>
                </a:lnTo>
                <a:lnTo>
                  <a:pt x="96265" y="281800"/>
                </a:lnTo>
                <a:close/>
              </a:path>
              <a:path w="103504" h="378460" extrusionOk="0">
                <a:moveTo>
                  <a:pt x="51689" y="352691"/>
                </a:moveTo>
                <a:lnTo>
                  <a:pt x="46227" y="362051"/>
                </a:lnTo>
                <a:lnTo>
                  <a:pt x="57150" y="362051"/>
                </a:lnTo>
                <a:lnTo>
                  <a:pt x="51689" y="352691"/>
                </a:lnTo>
                <a:close/>
              </a:path>
              <a:path w="103504" h="378460" extrusionOk="0">
                <a:moveTo>
                  <a:pt x="58038" y="341807"/>
                </a:moveTo>
                <a:lnTo>
                  <a:pt x="51689" y="352691"/>
                </a:lnTo>
                <a:lnTo>
                  <a:pt x="57150" y="362051"/>
                </a:lnTo>
                <a:lnTo>
                  <a:pt x="58038" y="362051"/>
                </a:lnTo>
                <a:lnTo>
                  <a:pt x="58038" y="341807"/>
                </a:lnTo>
                <a:close/>
              </a:path>
              <a:path w="103504" h="378460" extrusionOk="0">
                <a:moveTo>
                  <a:pt x="58038" y="0"/>
                </a:moveTo>
                <a:lnTo>
                  <a:pt x="45338" y="0"/>
                </a:lnTo>
                <a:lnTo>
                  <a:pt x="45339" y="341807"/>
                </a:lnTo>
                <a:lnTo>
                  <a:pt x="51689" y="352691"/>
                </a:lnTo>
                <a:lnTo>
                  <a:pt x="58038" y="341807"/>
                </a:lnTo>
                <a:lnTo>
                  <a:pt x="58038" y="0"/>
                </a:lnTo>
                <a:close/>
              </a:path>
            </a:pathLst>
          </a:custGeom>
          <a:solidFill>
            <a:srgbClr val="497D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33"/>
          <p:cNvSpPr txBox="1"/>
          <p:nvPr/>
        </p:nvSpPr>
        <p:spPr>
          <a:xfrm>
            <a:off x="304800" y="924422"/>
            <a:ext cx="8382000" cy="59093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dirty="0">
                <a:solidFill>
                  <a:srgbClr val="333333"/>
                </a:solidFill>
                <a:latin typeface="Arial"/>
                <a:ea typeface="Arial"/>
                <a:cs typeface="Arial"/>
                <a:sym typeface="Arial"/>
              </a:rPr>
              <a:t>A stent is a small metal or plastic tube that has a mesh like pattern. Introduced during or after angioplasty.</a:t>
            </a:r>
            <a:endParaRPr dirty="0"/>
          </a:p>
          <a:p>
            <a:pPr marL="0" marR="0" lvl="0" indent="0" algn="just" rtl="0">
              <a:spcBef>
                <a:spcPts val="0"/>
              </a:spcBef>
              <a:spcAft>
                <a:spcPts val="0"/>
              </a:spcAft>
              <a:buNone/>
            </a:pPr>
            <a:endParaRPr sz="1800" dirty="0">
              <a:solidFill>
                <a:srgbClr val="333333"/>
              </a:solidFill>
              <a:latin typeface="Arial"/>
              <a:ea typeface="Arial"/>
              <a:cs typeface="Arial"/>
              <a:sym typeface="Arial"/>
            </a:endParaRPr>
          </a:p>
          <a:p>
            <a:pPr marL="0" marR="0" lvl="0" indent="0" algn="just" rtl="0">
              <a:spcBef>
                <a:spcPts val="0"/>
              </a:spcBef>
              <a:spcAft>
                <a:spcPts val="0"/>
              </a:spcAft>
              <a:buNone/>
            </a:pPr>
            <a:r>
              <a:rPr lang="en-US" sz="1800" b="0" i="0" dirty="0">
                <a:solidFill>
                  <a:srgbClr val="333333"/>
                </a:solidFill>
                <a:latin typeface="Arial"/>
                <a:ea typeface="Arial"/>
                <a:cs typeface="Arial"/>
                <a:sym typeface="Arial"/>
              </a:rPr>
              <a:t>It is placed in blocked or narrowed arteries that are obstructing blood flow. </a:t>
            </a:r>
            <a:endParaRPr dirty="0"/>
          </a:p>
          <a:p>
            <a:pPr marL="0" marR="0" lvl="0" indent="0" algn="just" rtl="0">
              <a:spcBef>
                <a:spcPts val="0"/>
              </a:spcBef>
              <a:spcAft>
                <a:spcPts val="0"/>
              </a:spcAft>
              <a:buNone/>
            </a:pPr>
            <a:endParaRPr sz="1800" dirty="0">
              <a:solidFill>
                <a:srgbClr val="333333"/>
              </a:solidFill>
              <a:latin typeface="Arial"/>
              <a:ea typeface="Arial"/>
              <a:cs typeface="Arial"/>
              <a:sym typeface="Arial"/>
            </a:endParaRPr>
          </a:p>
          <a:p>
            <a:pPr marL="0" marR="0" lvl="0" indent="0" algn="just" rtl="0">
              <a:spcBef>
                <a:spcPts val="0"/>
              </a:spcBef>
              <a:spcAft>
                <a:spcPts val="0"/>
              </a:spcAft>
              <a:buNone/>
            </a:pPr>
            <a:r>
              <a:rPr lang="en-US" sz="1800" b="0" i="0" dirty="0">
                <a:solidFill>
                  <a:srgbClr val="333333"/>
                </a:solidFill>
                <a:latin typeface="Arial"/>
                <a:ea typeface="Arial"/>
                <a:cs typeface="Arial"/>
                <a:sym typeface="Arial"/>
              </a:rPr>
              <a:t>The stent then keeps the artery open which allows the blood to flow unrestricted.</a:t>
            </a:r>
            <a:endParaRPr dirty="0"/>
          </a:p>
          <a:p>
            <a:pPr marL="0" marR="0" lvl="0" indent="0" algn="just" rtl="0">
              <a:spcBef>
                <a:spcPts val="0"/>
              </a:spcBef>
              <a:spcAft>
                <a:spcPts val="0"/>
              </a:spcAft>
              <a:buNone/>
            </a:pPr>
            <a:endParaRPr sz="1800" dirty="0">
              <a:solidFill>
                <a:srgbClr val="333333"/>
              </a:solidFill>
              <a:latin typeface="Arial"/>
              <a:ea typeface="Arial"/>
              <a:cs typeface="Arial"/>
              <a:sym typeface="Arial"/>
            </a:endParaRPr>
          </a:p>
          <a:p>
            <a:pPr marL="0" marR="0" lvl="0" indent="0" algn="just" rtl="0">
              <a:spcBef>
                <a:spcPts val="0"/>
              </a:spcBef>
              <a:spcAft>
                <a:spcPts val="0"/>
              </a:spcAft>
              <a:buNone/>
            </a:pPr>
            <a:r>
              <a:rPr lang="en-US" sz="1800" b="0" i="0" dirty="0">
                <a:solidFill>
                  <a:srgbClr val="000000"/>
                </a:solidFill>
                <a:latin typeface="Arial"/>
                <a:ea typeface="Arial"/>
                <a:cs typeface="Arial"/>
                <a:sym typeface="Arial"/>
              </a:rPr>
              <a:t>A stent is a small metal or plastic tube that has a mesh like pattern. It is placed in blocked or narrowed arteries that are obstructing blood flow. </a:t>
            </a:r>
            <a:endParaRPr dirty="0"/>
          </a:p>
          <a:p>
            <a:pPr marL="0" marR="0" lvl="0" indent="0" algn="just" rtl="0">
              <a:spcBef>
                <a:spcPts val="0"/>
              </a:spcBef>
              <a:spcAft>
                <a:spcPts val="0"/>
              </a:spcAft>
              <a:buNone/>
            </a:pPr>
            <a:endParaRPr sz="1800" dirty="0">
              <a:solidFill>
                <a:srgbClr val="000000"/>
              </a:solidFill>
              <a:latin typeface="Arial"/>
              <a:ea typeface="Arial"/>
              <a:cs typeface="Arial"/>
              <a:sym typeface="Arial"/>
            </a:endParaRPr>
          </a:p>
          <a:p>
            <a:pPr marL="0" marR="0" lvl="0" indent="0" algn="just" rtl="0">
              <a:spcBef>
                <a:spcPts val="0"/>
              </a:spcBef>
              <a:spcAft>
                <a:spcPts val="0"/>
              </a:spcAft>
              <a:buNone/>
            </a:pPr>
            <a:r>
              <a:rPr lang="en-US" sz="1800" b="0" i="0" dirty="0">
                <a:solidFill>
                  <a:srgbClr val="000000"/>
                </a:solidFill>
                <a:latin typeface="Arial"/>
                <a:ea typeface="Arial"/>
                <a:cs typeface="Arial"/>
                <a:sym typeface="Arial"/>
              </a:rPr>
              <a:t>The stent then keeps the artery open which allows the blood to flow unrestricted. While stents are commonly associated with arteries, they are also used in other passageways that may be affected by blockages. </a:t>
            </a:r>
            <a:endParaRPr dirty="0"/>
          </a:p>
          <a:p>
            <a:pPr marL="0" marR="0" lvl="0" indent="0" algn="just" rtl="0">
              <a:spcBef>
                <a:spcPts val="0"/>
              </a:spcBef>
              <a:spcAft>
                <a:spcPts val="0"/>
              </a:spcAft>
              <a:buNone/>
            </a:pPr>
            <a:endParaRPr sz="1800" dirty="0">
              <a:solidFill>
                <a:srgbClr val="000000"/>
              </a:solidFill>
              <a:latin typeface="Arial"/>
              <a:ea typeface="Arial"/>
              <a:cs typeface="Arial"/>
              <a:sym typeface="Arial"/>
            </a:endParaRPr>
          </a:p>
          <a:p>
            <a:pPr marL="0" marR="0" lvl="0" indent="0" algn="just" rtl="0">
              <a:spcBef>
                <a:spcPts val="0"/>
              </a:spcBef>
              <a:spcAft>
                <a:spcPts val="0"/>
              </a:spcAft>
              <a:buNone/>
            </a:pPr>
            <a:r>
              <a:rPr lang="en-US" sz="1800" b="0" i="0" dirty="0">
                <a:solidFill>
                  <a:srgbClr val="000000"/>
                </a:solidFill>
                <a:latin typeface="Arial"/>
                <a:ea typeface="Arial"/>
                <a:cs typeface="Arial"/>
                <a:sym typeface="Arial"/>
              </a:rPr>
              <a:t>For example, a ureteral stent may be used to </a:t>
            </a:r>
            <a:endParaRPr dirty="0"/>
          </a:p>
          <a:p>
            <a:pPr marL="0" marR="0" lvl="0" indent="0" algn="just" rtl="0">
              <a:spcBef>
                <a:spcPts val="0"/>
              </a:spcBef>
              <a:spcAft>
                <a:spcPts val="0"/>
              </a:spcAft>
              <a:buNone/>
            </a:pPr>
            <a:r>
              <a:rPr lang="en-US" sz="1800" b="0" i="0" dirty="0">
                <a:solidFill>
                  <a:srgbClr val="000000"/>
                </a:solidFill>
                <a:latin typeface="Arial"/>
                <a:ea typeface="Arial"/>
                <a:cs typeface="Arial"/>
                <a:sym typeface="Arial"/>
              </a:rPr>
              <a:t>allow unobstructed urine flow especially in the </a:t>
            </a:r>
            <a:endParaRPr dirty="0"/>
          </a:p>
          <a:p>
            <a:pPr marL="0" marR="0" lvl="0" indent="0" algn="just" rtl="0">
              <a:spcBef>
                <a:spcPts val="0"/>
              </a:spcBef>
              <a:spcAft>
                <a:spcPts val="0"/>
              </a:spcAft>
              <a:buNone/>
            </a:pPr>
            <a:r>
              <a:rPr lang="en-US" sz="1800" b="0" i="0" dirty="0">
                <a:solidFill>
                  <a:srgbClr val="000000"/>
                </a:solidFill>
                <a:latin typeface="Arial"/>
                <a:ea typeface="Arial"/>
                <a:cs typeface="Arial"/>
                <a:sym typeface="Arial"/>
              </a:rPr>
              <a:t>case of a compromised ureter.</a:t>
            </a:r>
            <a:endParaRPr dirty="0"/>
          </a:p>
          <a:p>
            <a:pPr marL="0" marR="0" lvl="0" indent="0" algn="just" rtl="0">
              <a:spcBef>
                <a:spcPts val="0"/>
              </a:spcBef>
              <a:spcAft>
                <a:spcPts val="0"/>
              </a:spcAft>
              <a:buNone/>
            </a:pPr>
            <a:endParaRPr sz="1800" dirty="0">
              <a:solidFill>
                <a:srgbClr val="000000"/>
              </a:solidFill>
              <a:latin typeface="Arial"/>
              <a:ea typeface="Arial"/>
              <a:cs typeface="Arial"/>
              <a:sym typeface="Arial"/>
            </a:endParaRPr>
          </a:p>
          <a:p>
            <a:pPr marL="0" marR="0" lvl="0" indent="0" algn="just" rtl="0">
              <a:spcBef>
                <a:spcPts val="0"/>
              </a:spcBef>
              <a:spcAft>
                <a:spcPts val="0"/>
              </a:spcAft>
              <a:buNone/>
            </a:pPr>
            <a:r>
              <a:rPr lang="en-US" sz="1800" b="0" i="0" dirty="0">
                <a:solidFill>
                  <a:srgbClr val="040C28"/>
                </a:solidFill>
                <a:latin typeface="Arial"/>
                <a:ea typeface="Arial"/>
                <a:cs typeface="Arial"/>
                <a:sym typeface="Arial"/>
              </a:rPr>
              <a:t>A small, metal mesh tube that expands inside a </a:t>
            </a:r>
            <a:endParaRPr dirty="0"/>
          </a:p>
          <a:p>
            <a:pPr marL="0" marR="0" lvl="0" indent="0" algn="just" rtl="0">
              <a:spcBef>
                <a:spcPts val="0"/>
              </a:spcBef>
              <a:spcAft>
                <a:spcPts val="0"/>
              </a:spcAft>
              <a:buNone/>
            </a:pPr>
            <a:r>
              <a:rPr lang="en-US" sz="1800" b="0" i="0" dirty="0">
                <a:solidFill>
                  <a:srgbClr val="040C28"/>
                </a:solidFill>
                <a:latin typeface="Arial"/>
                <a:ea typeface="Arial"/>
                <a:cs typeface="Arial"/>
                <a:sym typeface="Arial"/>
              </a:rPr>
              <a:t>coronary artery</a:t>
            </a:r>
            <a:r>
              <a:rPr lang="en-US" sz="1800" b="0" i="0" dirty="0">
                <a:solidFill>
                  <a:srgbClr val="202124"/>
                </a:solidFill>
                <a:latin typeface="Arial"/>
                <a:ea typeface="Arial"/>
                <a:cs typeface="Arial"/>
                <a:sym typeface="Arial"/>
              </a:rPr>
              <a:t>. </a:t>
            </a:r>
            <a:endParaRPr dirty="0"/>
          </a:p>
          <a:p>
            <a:pPr marL="0" marR="0" lvl="0" indent="0" algn="just" rtl="0">
              <a:spcBef>
                <a:spcPts val="0"/>
              </a:spcBef>
              <a:spcAft>
                <a:spcPts val="0"/>
              </a:spcAft>
              <a:buNone/>
            </a:pPr>
            <a:endParaRPr sz="1800" b="0" i="0" dirty="0">
              <a:solidFill>
                <a:srgbClr val="333333"/>
              </a:solidFill>
              <a:latin typeface="Arial"/>
              <a:ea typeface="Arial"/>
              <a:cs typeface="Arial"/>
              <a:sym typeface="Arial"/>
            </a:endParaRPr>
          </a:p>
        </p:txBody>
      </p:sp>
      <p:pic>
        <p:nvPicPr>
          <p:cNvPr id="2" name="Picture 1">
            <a:extLst>
              <a:ext uri="{FF2B5EF4-FFF2-40B4-BE49-F238E27FC236}">
                <a16:creationId xmlns:a16="http://schemas.microsoft.com/office/drawing/2014/main" id="{5897AEE0-698A-5CC5-CD6B-0AECBED2799F}"/>
              </a:ext>
            </a:extLst>
          </p:cNvPr>
          <p:cNvPicPr>
            <a:picLocks noChangeAspect="1"/>
          </p:cNvPicPr>
          <p:nvPr/>
        </p:nvPicPr>
        <p:blipFill>
          <a:blip r:embed="rId3"/>
          <a:stretch>
            <a:fillRect/>
          </a:stretch>
        </p:blipFill>
        <p:spPr>
          <a:xfrm>
            <a:off x="5673012" y="4670373"/>
            <a:ext cx="2630470" cy="151300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3DD1-34CE-2C6F-581D-CF1BEB10510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18063C5-058E-AEDB-BD73-43F17CA6E947}"/>
              </a:ext>
            </a:extLst>
          </p:cNvPr>
          <p:cNvPicPr>
            <a:picLocks noChangeAspect="1"/>
          </p:cNvPicPr>
          <p:nvPr/>
        </p:nvPicPr>
        <p:blipFill>
          <a:blip r:embed="rId2"/>
          <a:stretch>
            <a:fillRect/>
          </a:stretch>
        </p:blipFill>
        <p:spPr>
          <a:xfrm>
            <a:off x="474065" y="1692401"/>
            <a:ext cx="6813143" cy="4605762"/>
          </a:xfrm>
          <a:prstGeom prst="rect">
            <a:avLst/>
          </a:prstGeom>
        </p:spPr>
      </p:pic>
      <p:sp>
        <p:nvSpPr>
          <p:cNvPr id="3" name="Text Placeholder 2">
            <a:extLst>
              <a:ext uri="{FF2B5EF4-FFF2-40B4-BE49-F238E27FC236}">
                <a16:creationId xmlns:a16="http://schemas.microsoft.com/office/drawing/2014/main" id="{7CCE0276-1BE5-B65A-B756-CB4447E1BB42}"/>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2483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1"/>
          <p:cNvSpPr txBox="1"/>
          <p:nvPr/>
        </p:nvSpPr>
        <p:spPr>
          <a:xfrm>
            <a:off x="419100" y="243471"/>
            <a:ext cx="8305800" cy="6313908"/>
          </a:xfrm>
          <a:prstGeom prst="rect">
            <a:avLst/>
          </a:prstGeom>
          <a:noFill/>
          <a:ln>
            <a:noFill/>
          </a:ln>
        </p:spPr>
        <p:txBody>
          <a:bodyPr spcFirstLastPara="1" wrap="square" lIns="0" tIns="12050" rIns="0" bIns="0" anchor="t" anchorCtr="0">
            <a:spAutoFit/>
          </a:bodyPr>
          <a:lstStyle/>
          <a:p>
            <a:pPr marL="599440" marR="5080" lvl="0" indent="-587375" algn="ctr" rtl="0">
              <a:spcBef>
                <a:spcPts val="0"/>
              </a:spcBef>
              <a:spcAft>
                <a:spcPts val="0"/>
              </a:spcAft>
              <a:buNone/>
            </a:pPr>
            <a:endParaRPr sz="4000" b="1" i="0" u="none" strike="noStrike" cap="none">
              <a:solidFill>
                <a:schemeClr val="dk1"/>
              </a:solidFill>
              <a:latin typeface="Federo"/>
              <a:ea typeface="Federo"/>
              <a:cs typeface="Federo"/>
              <a:sym typeface="Federo"/>
            </a:endParaRPr>
          </a:p>
          <a:p>
            <a:pPr marL="599440" marR="5080" lvl="0" indent="-587375" algn="ctr" rtl="0">
              <a:spcBef>
                <a:spcPts val="95"/>
              </a:spcBef>
              <a:spcAft>
                <a:spcPts val="0"/>
              </a:spcAft>
              <a:buNone/>
            </a:pPr>
            <a:endParaRPr sz="4000" b="1" i="0" u="none" strike="noStrike" cap="none">
              <a:solidFill>
                <a:schemeClr val="dk1"/>
              </a:solidFill>
              <a:latin typeface="Federo"/>
              <a:ea typeface="Federo"/>
              <a:cs typeface="Federo"/>
              <a:sym typeface="Federo"/>
            </a:endParaRPr>
          </a:p>
          <a:p>
            <a:pPr marL="599440" marR="5080" lvl="0" indent="-587375" algn="ctr" rtl="0">
              <a:spcBef>
                <a:spcPts val="95"/>
              </a:spcBef>
              <a:spcAft>
                <a:spcPts val="0"/>
              </a:spcAft>
              <a:buNone/>
            </a:pPr>
            <a:r>
              <a:rPr lang="en-US" sz="4000" b="1" i="0" u="none" strike="noStrike" cap="none">
                <a:solidFill>
                  <a:schemeClr val="dk1"/>
                </a:solidFill>
                <a:latin typeface="Federo"/>
                <a:ea typeface="Federo"/>
                <a:cs typeface="Federo"/>
                <a:sym typeface="Federo"/>
              </a:rPr>
              <a:t>BIOLOGY FOR ENGINEERS</a:t>
            </a:r>
            <a:endParaRPr/>
          </a:p>
          <a:p>
            <a:pPr marL="599440" marR="5080" lvl="0" indent="-587375" algn="ctr" rtl="0">
              <a:spcBef>
                <a:spcPts val="95"/>
              </a:spcBef>
              <a:spcAft>
                <a:spcPts val="0"/>
              </a:spcAft>
              <a:buNone/>
            </a:pPr>
            <a:r>
              <a:rPr lang="en-US" sz="4000" b="1" i="0" u="none" strike="noStrike" cap="none">
                <a:solidFill>
                  <a:schemeClr val="dk1"/>
                </a:solidFill>
                <a:latin typeface="Federo"/>
                <a:ea typeface="Federo"/>
                <a:cs typeface="Federo"/>
                <a:sym typeface="Federo"/>
              </a:rPr>
              <a:t>    (21BE45)</a:t>
            </a:r>
            <a:endParaRPr/>
          </a:p>
          <a:p>
            <a:pPr marL="599440" marR="5080" lvl="0" indent="-587375" algn="l" rtl="0">
              <a:spcBef>
                <a:spcPts val="95"/>
              </a:spcBef>
              <a:spcAft>
                <a:spcPts val="0"/>
              </a:spcAft>
              <a:buNone/>
            </a:pPr>
            <a:endParaRPr sz="4000" b="1" i="0" u="none" strike="noStrike" cap="none">
              <a:solidFill>
                <a:schemeClr val="dk1"/>
              </a:solidFill>
              <a:latin typeface="Federo"/>
              <a:ea typeface="Federo"/>
              <a:cs typeface="Federo"/>
              <a:sym typeface="Federo"/>
            </a:endParaRPr>
          </a:p>
          <a:p>
            <a:pPr marL="599440" marR="5080" lvl="0" indent="-587375" algn="l" rtl="0">
              <a:spcBef>
                <a:spcPts val="95"/>
              </a:spcBef>
              <a:spcAft>
                <a:spcPts val="0"/>
              </a:spcAft>
              <a:buNone/>
            </a:pPr>
            <a:endParaRPr sz="4000" b="1" i="0" u="none" strike="noStrike" cap="none">
              <a:solidFill>
                <a:schemeClr val="dk1"/>
              </a:solidFill>
              <a:latin typeface="Federo"/>
              <a:ea typeface="Federo"/>
              <a:cs typeface="Federo"/>
              <a:sym typeface="Federo"/>
            </a:endParaRPr>
          </a:p>
          <a:p>
            <a:pPr marL="599440" marR="5080" lvl="0" indent="-587375" algn="l" rtl="0">
              <a:spcBef>
                <a:spcPts val="95"/>
              </a:spcBef>
              <a:spcAft>
                <a:spcPts val="0"/>
              </a:spcAft>
              <a:buNone/>
            </a:pPr>
            <a:endParaRPr sz="4000" b="1" i="0" u="none" strike="noStrike" cap="none">
              <a:solidFill>
                <a:schemeClr val="dk1"/>
              </a:solidFill>
              <a:latin typeface="Federo"/>
              <a:ea typeface="Federo"/>
              <a:cs typeface="Federo"/>
              <a:sym typeface="Federo"/>
            </a:endParaRPr>
          </a:p>
          <a:p>
            <a:pPr marL="0" marR="0" lvl="0" indent="0" algn="ctr" rtl="0">
              <a:spcBef>
                <a:spcPts val="0"/>
              </a:spcBef>
              <a:spcAft>
                <a:spcPts val="0"/>
              </a:spcAft>
              <a:buNone/>
            </a:pPr>
            <a:r>
              <a:rPr lang="en-US" sz="1800" b="1" i="0" u="none" strike="noStrike" cap="none">
                <a:solidFill>
                  <a:srgbClr val="000000"/>
                </a:solidFill>
                <a:latin typeface="Cambria"/>
                <a:ea typeface="Cambria"/>
                <a:cs typeface="Cambria"/>
                <a:sym typeface="Cambria"/>
              </a:rPr>
              <a:t>Dr. Blessy B. Mathew</a:t>
            </a:r>
            <a:r>
              <a:rPr lang="en-US" sz="1800" b="0" i="0" u="none" strike="noStrike" cap="none">
                <a:solidFill>
                  <a:srgbClr val="000000"/>
                </a:solidFill>
                <a:latin typeface="Cambria"/>
                <a:ea typeface="Cambria"/>
                <a:cs typeface="Cambria"/>
                <a:sym typeface="Cambria"/>
              </a:rPr>
              <a:t>,</a:t>
            </a:r>
            <a:endParaRPr/>
          </a:p>
          <a:p>
            <a:pPr marL="0" marR="0" lvl="0" indent="0" algn="ctr" rtl="0">
              <a:spcBef>
                <a:spcPts val="0"/>
              </a:spcBef>
              <a:spcAft>
                <a:spcPts val="0"/>
              </a:spcAft>
              <a:buNone/>
            </a:pPr>
            <a:r>
              <a:rPr lang="en-US" sz="1800" b="0" i="0" u="none" strike="noStrike" cap="none">
                <a:solidFill>
                  <a:srgbClr val="000000"/>
                </a:solidFill>
                <a:latin typeface="Cambria"/>
                <a:ea typeface="Cambria"/>
                <a:cs typeface="Cambria"/>
                <a:sym typeface="Cambria"/>
              </a:rPr>
              <a:t>Department of Biotechnology,</a:t>
            </a:r>
            <a:endParaRPr sz="105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rgbClr val="000000"/>
                </a:solidFill>
                <a:latin typeface="Cambria"/>
                <a:ea typeface="Cambria"/>
                <a:cs typeface="Cambria"/>
                <a:sym typeface="Cambria"/>
              </a:rPr>
              <a:t>Dayananda Sagar College of Engineering,</a:t>
            </a:r>
            <a:endParaRPr sz="105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rgbClr val="000000"/>
                </a:solidFill>
                <a:latin typeface="Cambria"/>
                <a:ea typeface="Cambria"/>
                <a:cs typeface="Cambria"/>
                <a:sym typeface="Cambria"/>
              </a:rPr>
              <a:t>Bangalore-11.</a:t>
            </a:r>
            <a:endParaRPr sz="105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rgbClr val="000000"/>
                </a:solidFill>
                <a:latin typeface="Cambria"/>
                <a:ea typeface="Cambria"/>
                <a:cs typeface="Cambria"/>
                <a:sym typeface="Cambria"/>
              </a:rPr>
              <a:t>blessy-bt@dayanandasagar.edu</a:t>
            </a:r>
            <a:endParaRPr sz="105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br>
              <a:rPr lang="en-US" sz="1050" b="1" i="0" u="none" strike="noStrike" cap="none">
                <a:solidFill>
                  <a:schemeClr val="dk1"/>
                </a:solidFill>
                <a:latin typeface="Arial"/>
                <a:ea typeface="Arial"/>
                <a:cs typeface="Arial"/>
                <a:sym typeface="Arial"/>
              </a:rPr>
            </a:br>
            <a:endParaRPr sz="2400" b="1" i="0" u="none" strike="noStrike" cap="none">
              <a:solidFill>
                <a:schemeClr val="dk1"/>
              </a:solidFill>
              <a:latin typeface="Federo"/>
              <a:ea typeface="Federo"/>
              <a:cs typeface="Federo"/>
              <a:sym typeface="Federo"/>
            </a:endParaRPr>
          </a:p>
        </p:txBody>
      </p:sp>
      <p:pic>
        <p:nvPicPr>
          <p:cNvPr id="55" name="Google Shape;55;p1"/>
          <p:cNvPicPr preferRelativeResize="0"/>
          <p:nvPr/>
        </p:nvPicPr>
        <p:blipFill rotWithShape="1">
          <a:blip r:embed="rId3">
            <a:alphaModFix/>
          </a:blip>
          <a:srcRect/>
          <a:stretch/>
        </p:blipFill>
        <p:spPr>
          <a:xfrm>
            <a:off x="7696200" y="243471"/>
            <a:ext cx="1219200" cy="1290918"/>
          </a:xfrm>
          <a:prstGeom prst="rect">
            <a:avLst/>
          </a:prstGeom>
          <a:noFill/>
          <a:ln>
            <a:noFill/>
          </a:ln>
        </p:spPr>
      </p:pic>
      <p:pic>
        <p:nvPicPr>
          <p:cNvPr id="56" name="Google Shape;56;p1"/>
          <p:cNvPicPr preferRelativeResize="0"/>
          <p:nvPr/>
        </p:nvPicPr>
        <p:blipFill rotWithShape="1">
          <a:blip r:embed="rId4">
            <a:alphaModFix/>
          </a:blip>
          <a:srcRect/>
          <a:stretch/>
        </p:blipFill>
        <p:spPr>
          <a:xfrm>
            <a:off x="609600" y="3400425"/>
            <a:ext cx="7924800" cy="57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11"/>
        <p:cNvGrpSpPr/>
        <p:nvPr/>
      </p:nvGrpSpPr>
      <p:grpSpPr>
        <a:xfrm>
          <a:off x="0" y="0"/>
          <a:ext cx="0" cy="0"/>
          <a:chOff x="0" y="0"/>
          <a:chExt cx="0" cy="0"/>
        </a:xfrm>
      </p:grpSpPr>
      <p:sp>
        <p:nvSpPr>
          <p:cNvPr id="312" name="Google Shape;312;p34"/>
          <p:cNvSpPr txBox="1">
            <a:spLocks noGrp="1"/>
          </p:cNvSpPr>
          <p:nvPr>
            <p:ph type="title"/>
          </p:nvPr>
        </p:nvSpPr>
        <p:spPr>
          <a:xfrm>
            <a:off x="1905000" y="228600"/>
            <a:ext cx="6134100" cy="690564"/>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 PACEMAKER</a:t>
            </a:r>
            <a:endParaRPr dirty="0"/>
          </a:p>
        </p:txBody>
      </p:sp>
      <p:sp>
        <p:nvSpPr>
          <p:cNvPr id="313" name="Google Shape;313;p34"/>
          <p:cNvSpPr/>
          <p:nvPr/>
        </p:nvSpPr>
        <p:spPr>
          <a:xfrm>
            <a:off x="6524370" y="5804915"/>
            <a:ext cx="103505" cy="378460"/>
          </a:xfrm>
          <a:custGeom>
            <a:avLst/>
            <a:gdLst/>
            <a:ahLst/>
            <a:cxnLst/>
            <a:rect l="l" t="t" r="r" b="b"/>
            <a:pathLst>
              <a:path w="103504" h="378460" extrusionOk="0">
                <a:moveTo>
                  <a:pt x="7111" y="281800"/>
                </a:moveTo>
                <a:lnTo>
                  <a:pt x="1015" y="285330"/>
                </a:lnTo>
                <a:lnTo>
                  <a:pt x="0" y="289217"/>
                </a:lnTo>
                <a:lnTo>
                  <a:pt x="51688" y="377850"/>
                </a:lnTo>
                <a:lnTo>
                  <a:pt x="59034" y="365252"/>
                </a:lnTo>
                <a:lnTo>
                  <a:pt x="45338" y="365252"/>
                </a:lnTo>
                <a:lnTo>
                  <a:pt x="45338" y="341807"/>
                </a:lnTo>
                <a:lnTo>
                  <a:pt x="10922" y="282816"/>
                </a:lnTo>
                <a:lnTo>
                  <a:pt x="7111" y="281800"/>
                </a:lnTo>
                <a:close/>
              </a:path>
              <a:path w="103504" h="378460" extrusionOk="0">
                <a:moveTo>
                  <a:pt x="45339" y="341807"/>
                </a:moveTo>
                <a:lnTo>
                  <a:pt x="45338" y="365252"/>
                </a:lnTo>
                <a:lnTo>
                  <a:pt x="58038" y="365252"/>
                </a:lnTo>
                <a:lnTo>
                  <a:pt x="58038" y="362051"/>
                </a:lnTo>
                <a:lnTo>
                  <a:pt x="46227" y="362051"/>
                </a:lnTo>
                <a:lnTo>
                  <a:pt x="51688" y="352691"/>
                </a:lnTo>
                <a:lnTo>
                  <a:pt x="45339" y="341807"/>
                </a:lnTo>
                <a:close/>
              </a:path>
              <a:path w="103504" h="378460" extrusionOk="0">
                <a:moveTo>
                  <a:pt x="96265" y="281800"/>
                </a:moveTo>
                <a:lnTo>
                  <a:pt x="92455" y="282816"/>
                </a:lnTo>
                <a:lnTo>
                  <a:pt x="58038" y="341807"/>
                </a:lnTo>
                <a:lnTo>
                  <a:pt x="58038" y="365252"/>
                </a:lnTo>
                <a:lnTo>
                  <a:pt x="59034" y="365252"/>
                </a:lnTo>
                <a:lnTo>
                  <a:pt x="103377" y="289217"/>
                </a:lnTo>
                <a:lnTo>
                  <a:pt x="102361" y="285330"/>
                </a:lnTo>
                <a:lnTo>
                  <a:pt x="96265" y="281800"/>
                </a:lnTo>
                <a:close/>
              </a:path>
              <a:path w="103504" h="378460" extrusionOk="0">
                <a:moveTo>
                  <a:pt x="51689" y="352691"/>
                </a:moveTo>
                <a:lnTo>
                  <a:pt x="46227" y="362051"/>
                </a:lnTo>
                <a:lnTo>
                  <a:pt x="57150" y="362051"/>
                </a:lnTo>
                <a:lnTo>
                  <a:pt x="51689" y="352691"/>
                </a:lnTo>
                <a:close/>
              </a:path>
              <a:path w="103504" h="378460" extrusionOk="0">
                <a:moveTo>
                  <a:pt x="58038" y="341807"/>
                </a:moveTo>
                <a:lnTo>
                  <a:pt x="51689" y="352691"/>
                </a:lnTo>
                <a:lnTo>
                  <a:pt x="57150" y="362051"/>
                </a:lnTo>
                <a:lnTo>
                  <a:pt x="58038" y="362051"/>
                </a:lnTo>
                <a:lnTo>
                  <a:pt x="58038" y="341807"/>
                </a:lnTo>
                <a:close/>
              </a:path>
              <a:path w="103504" h="378460" extrusionOk="0">
                <a:moveTo>
                  <a:pt x="58038" y="0"/>
                </a:moveTo>
                <a:lnTo>
                  <a:pt x="45338" y="0"/>
                </a:lnTo>
                <a:lnTo>
                  <a:pt x="45339" y="341807"/>
                </a:lnTo>
                <a:lnTo>
                  <a:pt x="51689" y="352691"/>
                </a:lnTo>
                <a:lnTo>
                  <a:pt x="58038" y="341807"/>
                </a:lnTo>
                <a:lnTo>
                  <a:pt x="58038" y="0"/>
                </a:lnTo>
                <a:close/>
              </a:path>
            </a:pathLst>
          </a:custGeom>
          <a:solidFill>
            <a:srgbClr val="497DB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34"/>
          <p:cNvSpPr txBox="1"/>
          <p:nvPr/>
        </p:nvSpPr>
        <p:spPr>
          <a:xfrm>
            <a:off x="228600" y="990600"/>
            <a:ext cx="8382000" cy="39703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dirty="0">
                <a:solidFill>
                  <a:srgbClr val="333333"/>
                </a:solidFill>
                <a:latin typeface="Arial"/>
                <a:ea typeface="Arial"/>
                <a:cs typeface="Arial"/>
                <a:sym typeface="Arial"/>
              </a:rPr>
              <a:t>A pacemaker is a type of medical device which uses electrical impulses that is inserted under the skin either in the chest or abdomen. </a:t>
            </a:r>
            <a:endParaRPr dirty="0"/>
          </a:p>
          <a:p>
            <a:pPr marL="0" marR="0" lvl="0" indent="0" algn="just" rtl="0">
              <a:spcBef>
                <a:spcPts val="0"/>
              </a:spcBef>
              <a:spcAft>
                <a:spcPts val="0"/>
              </a:spcAft>
              <a:buNone/>
            </a:pPr>
            <a:endParaRPr sz="1800" dirty="0">
              <a:solidFill>
                <a:srgbClr val="333333"/>
              </a:solidFill>
              <a:latin typeface="Arial"/>
              <a:ea typeface="Arial"/>
              <a:cs typeface="Arial"/>
              <a:sym typeface="Arial"/>
            </a:endParaRPr>
          </a:p>
          <a:p>
            <a:pPr marL="0" marR="0" lvl="0" indent="0" algn="just" rtl="0">
              <a:spcBef>
                <a:spcPts val="0"/>
              </a:spcBef>
              <a:spcAft>
                <a:spcPts val="0"/>
              </a:spcAft>
              <a:buNone/>
            </a:pPr>
            <a:r>
              <a:rPr lang="en-US" sz="1800" b="0" i="0" dirty="0">
                <a:solidFill>
                  <a:srgbClr val="333333"/>
                </a:solidFill>
                <a:latin typeface="Arial"/>
                <a:ea typeface="Arial"/>
                <a:cs typeface="Arial"/>
                <a:sym typeface="Arial"/>
              </a:rPr>
              <a:t>It uses these electrical impulses to contract the heart muscles and thus helps regulate the beating of the heart.</a:t>
            </a:r>
            <a:endParaRPr dirty="0"/>
          </a:p>
          <a:p>
            <a:pPr marL="0" marR="0" lvl="0" indent="0" algn="just" rtl="0">
              <a:spcBef>
                <a:spcPts val="0"/>
              </a:spcBef>
              <a:spcAft>
                <a:spcPts val="0"/>
              </a:spcAft>
              <a:buNone/>
            </a:pPr>
            <a:endParaRPr sz="1800" dirty="0">
              <a:solidFill>
                <a:srgbClr val="333333"/>
              </a:solidFill>
              <a:latin typeface="Arial"/>
              <a:ea typeface="Arial"/>
              <a:cs typeface="Arial"/>
              <a:sym typeface="Arial"/>
            </a:endParaRPr>
          </a:p>
          <a:p>
            <a:pPr marL="0" marR="0" lvl="0" indent="0" algn="just" rtl="0">
              <a:spcBef>
                <a:spcPts val="0"/>
              </a:spcBef>
              <a:spcAft>
                <a:spcPts val="0"/>
              </a:spcAft>
              <a:buNone/>
            </a:pPr>
            <a:r>
              <a:rPr lang="en-US" sz="1800" b="0" i="0" dirty="0">
                <a:solidFill>
                  <a:srgbClr val="000000"/>
                </a:solidFill>
                <a:latin typeface="Arial"/>
                <a:ea typeface="Arial"/>
                <a:cs typeface="Arial"/>
                <a:sym typeface="Arial"/>
              </a:rPr>
              <a:t>It uses electrical impulses that is inserted under the skin either in the chest or abdomen. </a:t>
            </a:r>
            <a:endParaRPr dirty="0"/>
          </a:p>
          <a:p>
            <a:pPr marL="0" marR="0" lvl="0" indent="0" algn="just" rtl="0">
              <a:spcBef>
                <a:spcPts val="0"/>
              </a:spcBef>
              <a:spcAft>
                <a:spcPts val="0"/>
              </a:spcAft>
              <a:buNone/>
            </a:pPr>
            <a:endParaRPr sz="1800" dirty="0">
              <a:solidFill>
                <a:srgbClr val="000000"/>
              </a:solidFill>
              <a:latin typeface="Arial"/>
              <a:ea typeface="Arial"/>
              <a:cs typeface="Arial"/>
              <a:sym typeface="Arial"/>
            </a:endParaRPr>
          </a:p>
          <a:p>
            <a:pPr marL="0" marR="0" lvl="0" indent="0" algn="just" rtl="0">
              <a:spcBef>
                <a:spcPts val="0"/>
              </a:spcBef>
              <a:spcAft>
                <a:spcPts val="0"/>
              </a:spcAft>
              <a:buNone/>
            </a:pPr>
            <a:r>
              <a:rPr lang="en-US" sz="1800" b="0" i="0" dirty="0">
                <a:solidFill>
                  <a:srgbClr val="000000"/>
                </a:solidFill>
                <a:latin typeface="Arial"/>
                <a:ea typeface="Arial"/>
                <a:cs typeface="Arial"/>
                <a:sym typeface="Arial"/>
              </a:rPr>
              <a:t>People who suffer from irregular heartbeats or from arrhythmia are generally recommended to get a pacemaker, as it helps maintain an adequate heart rate, when the heart's natural pacemaker is not fast enough, or because there is a block in the heart's electrical conduction system.</a:t>
            </a:r>
            <a:endParaRPr dirty="0"/>
          </a:p>
          <a:p>
            <a:pPr marL="0" marR="0" lvl="0" indent="0" algn="just" rtl="0">
              <a:spcBef>
                <a:spcPts val="0"/>
              </a:spcBef>
              <a:spcAft>
                <a:spcPts val="0"/>
              </a:spcAft>
              <a:buNone/>
            </a:pPr>
            <a:endParaRPr sz="1800" b="0" i="0" dirty="0">
              <a:solidFill>
                <a:srgbClr val="333333"/>
              </a:solidFill>
              <a:latin typeface="Arial"/>
              <a:ea typeface="Arial"/>
              <a:cs typeface="Arial"/>
              <a:sym typeface="Arial"/>
            </a:endParaRPr>
          </a:p>
        </p:txBody>
      </p:sp>
      <p:pic>
        <p:nvPicPr>
          <p:cNvPr id="315" name="Google Shape;315;p34"/>
          <p:cNvPicPr preferRelativeResize="0"/>
          <p:nvPr/>
        </p:nvPicPr>
        <p:blipFill rotWithShape="1">
          <a:blip r:embed="rId3">
            <a:alphaModFix/>
          </a:blip>
          <a:srcRect/>
          <a:stretch/>
        </p:blipFill>
        <p:spPr>
          <a:xfrm>
            <a:off x="5579533" y="4343400"/>
            <a:ext cx="3048000" cy="2438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87F1-37FC-0570-8BA3-16F00B4EA1F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FED7B13-A403-5736-8509-6F0B3C23BBAF}"/>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E226961A-4FEC-17E3-A2FF-4FCA75F0080D}"/>
              </a:ext>
            </a:extLst>
          </p:cNvPr>
          <p:cNvPicPr>
            <a:picLocks noChangeAspect="1"/>
          </p:cNvPicPr>
          <p:nvPr/>
        </p:nvPicPr>
        <p:blipFill>
          <a:blip r:embed="rId2"/>
          <a:stretch>
            <a:fillRect/>
          </a:stretch>
        </p:blipFill>
        <p:spPr>
          <a:xfrm>
            <a:off x="128831" y="541621"/>
            <a:ext cx="4443168" cy="5318003"/>
          </a:xfrm>
          <a:prstGeom prst="rect">
            <a:avLst/>
          </a:prstGeom>
        </p:spPr>
      </p:pic>
      <p:pic>
        <p:nvPicPr>
          <p:cNvPr id="5" name="Picture 4">
            <a:extLst>
              <a:ext uri="{FF2B5EF4-FFF2-40B4-BE49-F238E27FC236}">
                <a16:creationId xmlns:a16="http://schemas.microsoft.com/office/drawing/2014/main" id="{4609C9CF-E9F5-C9BE-A364-109E2C18417F}"/>
              </a:ext>
            </a:extLst>
          </p:cNvPr>
          <p:cNvPicPr>
            <a:picLocks noChangeAspect="1"/>
          </p:cNvPicPr>
          <p:nvPr/>
        </p:nvPicPr>
        <p:blipFill>
          <a:blip r:embed="rId3"/>
          <a:stretch>
            <a:fillRect/>
          </a:stretch>
        </p:blipFill>
        <p:spPr>
          <a:xfrm>
            <a:off x="4831943" y="634481"/>
            <a:ext cx="4116113" cy="5411755"/>
          </a:xfrm>
          <a:prstGeom prst="rect">
            <a:avLst/>
          </a:prstGeom>
        </p:spPr>
      </p:pic>
    </p:spTree>
    <p:extLst>
      <p:ext uri="{BB962C8B-B14F-4D97-AF65-F5344CB8AC3E}">
        <p14:creationId xmlns:p14="http://schemas.microsoft.com/office/powerpoint/2010/main" val="3825453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F670-A1EB-E21E-FF90-A1545A8EE58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596D160-C7E8-B78D-EF45-3DBB90796C75}"/>
              </a:ext>
            </a:extLst>
          </p:cNvPr>
          <p:cNvSpPr>
            <a:spLocks noGrp="1"/>
          </p:cNvSpPr>
          <p:nvPr>
            <p:ph type="body" idx="1"/>
          </p:nvPr>
        </p:nvSpPr>
        <p:spPr>
          <a:xfrm>
            <a:off x="474064" y="1692401"/>
            <a:ext cx="8175413" cy="5047536"/>
          </a:xfrm>
        </p:spPr>
        <p:txBody>
          <a:bodyPr/>
          <a:lstStyle/>
          <a:p>
            <a:r>
              <a:rPr lang="en-US" dirty="0"/>
              <a:t>How pacemaker operates</a:t>
            </a:r>
          </a:p>
          <a:p>
            <a:pPr marL="571500" indent="-342900">
              <a:buFont typeface="Wingdings" panose="05000000000000000000" pitchFamily="2" charset="2"/>
              <a:buChar char="v"/>
            </a:pPr>
            <a:r>
              <a:rPr lang="en-US" sz="2400" dirty="0">
                <a:solidFill>
                  <a:schemeClr val="tx1"/>
                </a:solidFill>
              </a:rPr>
              <a:t>Tiny battery operated computer  is implanted below the skin  in chest . </a:t>
            </a:r>
          </a:p>
          <a:p>
            <a:pPr marL="571500" indent="-342900">
              <a:buFont typeface="Wingdings" panose="05000000000000000000" pitchFamily="2" charset="2"/>
              <a:buChar char="v"/>
            </a:pPr>
            <a:r>
              <a:rPr lang="en-US" sz="2400" dirty="0">
                <a:solidFill>
                  <a:schemeClr val="tx1"/>
                </a:solidFill>
              </a:rPr>
              <a:t>The wire or electrode  that are implanted is connected to computer </a:t>
            </a:r>
          </a:p>
          <a:p>
            <a:pPr marL="571500" indent="-342900">
              <a:buFont typeface="Wingdings" panose="05000000000000000000" pitchFamily="2" charset="2"/>
              <a:buChar char="v"/>
            </a:pPr>
            <a:r>
              <a:rPr lang="en-IN" sz="2400" kern="0" dirty="0">
                <a:solidFill>
                  <a:schemeClr val="tx1"/>
                </a:solidFill>
                <a:effectLst/>
                <a:latin typeface="+mj-lt"/>
                <a:ea typeface="Times New Roman" panose="02020603050405020304" pitchFamily="18" charset="0"/>
                <a:cs typeface="Times New Roman" panose="02020603050405020304" pitchFamily="18" charset="0"/>
              </a:rPr>
              <a:t>The pacemaker senses the variation in heart rhythm. </a:t>
            </a:r>
          </a:p>
          <a:p>
            <a:pPr marL="571500" indent="-342900">
              <a:buFont typeface="Wingdings" panose="05000000000000000000" pitchFamily="2" charset="2"/>
              <a:buChar char="v"/>
            </a:pPr>
            <a:endParaRPr lang="en-IN" sz="2400" dirty="0">
              <a:solidFill>
                <a:schemeClr val="tx1"/>
              </a:solidFill>
              <a:latin typeface="+mj-lt"/>
              <a:ea typeface="Times New Roman" panose="02020603050405020304" pitchFamily="18" charset="0"/>
              <a:cs typeface="Times New Roman" panose="02020603050405020304" pitchFamily="18" charset="0"/>
            </a:endParaRPr>
          </a:p>
          <a:p>
            <a:pPr marL="571500" indent="-342900">
              <a:buFont typeface="Wingdings" panose="05000000000000000000" pitchFamily="2" charset="2"/>
              <a:buChar char="v"/>
            </a:pPr>
            <a:r>
              <a:rPr lang="en-IN" sz="2400" kern="0" dirty="0">
                <a:solidFill>
                  <a:schemeClr val="tx1"/>
                </a:solidFill>
                <a:effectLst/>
                <a:latin typeface="+mj-lt"/>
                <a:ea typeface="Times New Roman" panose="02020603050405020304" pitchFamily="18" charset="0"/>
                <a:cs typeface="Times New Roman" panose="02020603050405020304" pitchFamily="18" charset="0"/>
              </a:rPr>
              <a:t>If it senses heart beat is too slow or missed a beat, the it will send an electric impulse to stimulate the heart to restore normal  heart rate </a:t>
            </a:r>
            <a:endParaRPr lang="en-IN" sz="2400" kern="100" dirty="0">
              <a:solidFill>
                <a:schemeClr val="tx1"/>
              </a:solidFill>
              <a:effectLst/>
              <a:latin typeface="+mj-l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05864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A9206-6DF5-CFDA-33A7-68E26CC15BA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415AB48-973A-4FC8-7114-F47994AFB197}"/>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43B760A6-544E-1F85-F019-1C65E856810E}"/>
              </a:ext>
            </a:extLst>
          </p:cNvPr>
          <p:cNvPicPr>
            <a:picLocks noChangeAspect="1"/>
          </p:cNvPicPr>
          <p:nvPr/>
        </p:nvPicPr>
        <p:blipFill>
          <a:blip r:embed="rId2"/>
          <a:stretch>
            <a:fillRect/>
          </a:stretch>
        </p:blipFill>
        <p:spPr>
          <a:xfrm>
            <a:off x="1529451" y="3813173"/>
            <a:ext cx="5905500" cy="2857499"/>
          </a:xfrm>
          <a:prstGeom prst="rect">
            <a:avLst/>
          </a:prstGeom>
        </p:spPr>
      </p:pic>
      <p:pic>
        <p:nvPicPr>
          <p:cNvPr id="5" name="Picture 4">
            <a:extLst>
              <a:ext uri="{FF2B5EF4-FFF2-40B4-BE49-F238E27FC236}">
                <a16:creationId xmlns:a16="http://schemas.microsoft.com/office/drawing/2014/main" id="{3BE36AED-3935-E305-754F-BFE1DB6C4D2A}"/>
              </a:ext>
            </a:extLst>
          </p:cNvPr>
          <p:cNvPicPr>
            <a:picLocks noChangeAspect="1"/>
          </p:cNvPicPr>
          <p:nvPr/>
        </p:nvPicPr>
        <p:blipFill>
          <a:blip r:embed="rId3"/>
          <a:stretch>
            <a:fillRect/>
          </a:stretch>
        </p:blipFill>
        <p:spPr>
          <a:xfrm>
            <a:off x="1529452" y="138792"/>
            <a:ext cx="5729764" cy="3360187"/>
          </a:xfrm>
          <a:prstGeom prst="rect">
            <a:avLst/>
          </a:prstGeom>
        </p:spPr>
      </p:pic>
    </p:spTree>
    <p:extLst>
      <p:ext uri="{BB962C8B-B14F-4D97-AF65-F5344CB8AC3E}">
        <p14:creationId xmlns:p14="http://schemas.microsoft.com/office/powerpoint/2010/main" val="2078367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50F397-99B8-F517-7C2A-C78DF586CB7E}"/>
              </a:ext>
            </a:extLst>
          </p:cNvPr>
          <p:cNvSpPr>
            <a:spLocks noGrp="1"/>
          </p:cNvSpPr>
          <p:nvPr>
            <p:ph type="ctrTitle"/>
          </p:nvPr>
        </p:nvSpPr>
        <p:spPr>
          <a:xfrm>
            <a:off x="685800" y="110567"/>
            <a:ext cx="7772400" cy="1440180"/>
          </a:xfrm>
        </p:spPr>
        <p:txBody>
          <a:bodyPr/>
          <a:lstStyle/>
          <a:p>
            <a:endParaRPr lang="en-IN" dirty="0"/>
          </a:p>
        </p:txBody>
      </p:sp>
      <p:sp>
        <p:nvSpPr>
          <p:cNvPr id="3" name="Text Placeholder 2">
            <a:extLst>
              <a:ext uri="{FF2B5EF4-FFF2-40B4-BE49-F238E27FC236}">
                <a16:creationId xmlns:a16="http://schemas.microsoft.com/office/drawing/2014/main" id="{BB2FC812-548F-D417-5F55-F176FC4FDE32}"/>
              </a:ext>
            </a:extLst>
          </p:cNvPr>
          <p:cNvSpPr>
            <a:spLocks noGrp="1"/>
          </p:cNvSpPr>
          <p:nvPr>
            <p:ph type="subTitle" idx="1"/>
          </p:nvPr>
        </p:nvSpPr>
        <p:spPr>
          <a:xfrm>
            <a:off x="1371600" y="1550747"/>
            <a:ext cx="6400800" cy="4004233"/>
          </a:xfrm>
        </p:spPr>
        <p:txBody>
          <a:bodyPr/>
          <a:lstStyle/>
          <a:p>
            <a:r>
              <a:rPr lang="en-US" dirty="0">
                <a:solidFill>
                  <a:srgbClr val="C00000"/>
                </a:solidFill>
              </a:rPr>
              <a:t>Types of pacemaker</a:t>
            </a:r>
          </a:p>
          <a:p>
            <a:endParaRPr lang="en-US" dirty="0"/>
          </a:p>
          <a:p>
            <a:pPr marL="742950" indent="-514350">
              <a:buAutoNum type="arabicPeriod"/>
            </a:pPr>
            <a:r>
              <a:rPr lang="en-US" dirty="0"/>
              <a:t>Single chamber pacemaker</a:t>
            </a:r>
          </a:p>
          <a:p>
            <a:pPr marL="742950" indent="-514350">
              <a:buAutoNum type="arabicPeriod"/>
            </a:pPr>
            <a:r>
              <a:rPr lang="en-US" dirty="0"/>
              <a:t>Dual chamber pacemaker</a:t>
            </a:r>
          </a:p>
          <a:p>
            <a:pPr marL="742950" indent="-514350">
              <a:buAutoNum type="arabicPeriod"/>
            </a:pPr>
            <a:r>
              <a:rPr lang="en-US" dirty="0"/>
              <a:t>Bi- ventricular pacemaker</a:t>
            </a:r>
          </a:p>
          <a:p>
            <a:endParaRPr lang="en-US" dirty="0"/>
          </a:p>
          <a:p>
            <a:endParaRPr lang="en-IN" dirty="0"/>
          </a:p>
        </p:txBody>
      </p:sp>
    </p:spTree>
    <p:extLst>
      <p:ext uri="{BB962C8B-B14F-4D97-AF65-F5344CB8AC3E}">
        <p14:creationId xmlns:p14="http://schemas.microsoft.com/office/powerpoint/2010/main" val="2387048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60"/>
        <p:cNvGrpSpPr/>
        <p:nvPr/>
      </p:nvGrpSpPr>
      <p:grpSpPr>
        <a:xfrm>
          <a:off x="0" y="0"/>
          <a:ext cx="0" cy="0"/>
          <a:chOff x="0" y="0"/>
          <a:chExt cx="0" cy="0"/>
        </a:xfrm>
      </p:grpSpPr>
      <p:sp>
        <p:nvSpPr>
          <p:cNvPr id="61" name="Google Shape;61;p2"/>
          <p:cNvSpPr/>
          <p:nvPr/>
        </p:nvSpPr>
        <p:spPr>
          <a:xfrm>
            <a:off x="3429000" y="3200400"/>
            <a:ext cx="2590800" cy="2895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2"/>
          <p:cNvSpPr txBox="1"/>
          <p:nvPr/>
        </p:nvSpPr>
        <p:spPr>
          <a:xfrm>
            <a:off x="486726" y="457200"/>
            <a:ext cx="8170545" cy="2438488"/>
          </a:xfrm>
          <a:prstGeom prst="rect">
            <a:avLst/>
          </a:prstGeom>
          <a:noFill/>
          <a:ln>
            <a:noFill/>
          </a:ln>
        </p:spPr>
        <p:txBody>
          <a:bodyPr spcFirstLastPara="1" wrap="square" lIns="0" tIns="12050" rIns="0" bIns="0" anchor="t" anchorCtr="0">
            <a:spAutoFit/>
          </a:bodyPr>
          <a:lstStyle/>
          <a:p>
            <a:pPr marL="599440" marR="5080" lvl="0" indent="-587375" algn="l" rtl="0">
              <a:spcBef>
                <a:spcPts val="0"/>
              </a:spcBef>
              <a:spcAft>
                <a:spcPts val="0"/>
              </a:spcAft>
              <a:buNone/>
            </a:pPr>
            <a:r>
              <a:rPr lang="en-US" sz="4000" b="1" i="0" u="none">
                <a:solidFill>
                  <a:schemeClr val="dk1"/>
                </a:solidFill>
                <a:latin typeface="Georgia"/>
                <a:ea typeface="Georgia"/>
                <a:cs typeface="Georgia"/>
                <a:sym typeface="Georgia"/>
              </a:rPr>
              <a:t>HUMAN ORGAN SYSTEMS AND BIO DESIGNS - 1 </a:t>
            </a:r>
            <a:endParaRPr/>
          </a:p>
          <a:p>
            <a:pPr marL="599440" marR="5080" lvl="0" indent="-587375" algn="l" rtl="0">
              <a:spcBef>
                <a:spcPts val="95"/>
              </a:spcBef>
              <a:spcAft>
                <a:spcPts val="0"/>
              </a:spcAft>
              <a:buNone/>
            </a:pPr>
            <a:endParaRPr sz="4000" b="1" i="0" u="none">
              <a:solidFill>
                <a:schemeClr val="dk1"/>
              </a:solidFill>
              <a:latin typeface="Georgia"/>
              <a:ea typeface="Georgia"/>
              <a:cs typeface="Georgia"/>
              <a:sym typeface="Georgia"/>
            </a:endParaRPr>
          </a:p>
          <a:p>
            <a:pPr marL="599440" marR="5080" lvl="0" indent="-587375" algn="ctr" rtl="0">
              <a:spcBef>
                <a:spcPts val="95"/>
              </a:spcBef>
              <a:spcAft>
                <a:spcPts val="0"/>
              </a:spcAft>
              <a:buNone/>
            </a:pPr>
            <a:r>
              <a:rPr lang="en-US" sz="3200" b="1" i="0" u="none">
                <a:solidFill>
                  <a:schemeClr val="dk1"/>
                </a:solidFill>
                <a:latin typeface="Georgia"/>
                <a:ea typeface="Georgia"/>
                <a:cs typeface="Georgia"/>
                <a:sym typeface="Georgia"/>
              </a:rPr>
              <a:t>Heart: as a pumping system</a:t>
            </a:r>
            <a:endParaRPr sz="3200" b="1" i="0" u="none">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66"/>
        <p:cNvGrpSpPr/>
        <p:nvPr/>
      </p:nvGrpSpPr>
      <p:grpSpPr>
        <a:xfrm>
          <a:off x="0" y="0"/>
          <a:ext cx="0" cy="0"/>
          <a:chOff x="0" y="0"/>
          <a:chExt cx="0" cy="0"/>
        </a:xfrm>
      </p:grpSpPr>
      <p:sp>
        <p:nvSpPr>
          <p:cNvPr id="67" name="Google Shape;67;p3"/>
          <p:cNvSpPr txBox="1">
            <a:spLocks noGrp="1"/>
          </p:cNvSpPr>
          <p:nvPr>
            <p:ph type="title"/>
          </p:nvPr>
        </p:nvSpPr>
        <p:spPr>
          <a:xfrm>
            <a:off x="2722625" y="303025"/>
            <a:ext cx="52815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INTRODUCTION</a:t>
            </a:r>
            <a:endParaRPr/>
          </a:p>
        </p:txBody>
      </p:sp>
      <p:sp>
        <p:nvSpPr>
          <p:cNvPr id="68" name="Google Shape;68;p3"/>
          <p:cNvSpPr txBox="1"/>
          <p:nvPr/>
        </p:nvSpPr>
        <p:spPr>
          <a:xfrm>
            <a:off x="728268" y="1208913"/>
            <a:ext cx="4452620" cy="4623435"/>
          </a:xfrm>
          <a:prstGeom prst="rect">
            <a:avLst/>
          </a:prstGeom>
          <a:noFill/>
          <a:ln>
            <a:noFill/>
          </a:ln>
        </p:spPr>
        <p:txBody>
          <a:bodyPr spcFirstLastPara="1" wrap="square" lIns="0" tIns="13325" rIns="0" bIns="0" anchor="t" anchorCtr="0">
            <a:spAutoFit/>
          </a:bodyPr>
          <a:lstStyle/>
          <a:p>
            <a:pPr marL="268605" marR="5715" lvl="0" indent="-256540" algn="just" rtl="0">
              <a:lnSpc>
                <a:spcPct val="100000"/>
              </a:lnSpc>
              <a:spcBef>
                <a:spcPts val="0"/>
              </a:spcBef>
              <a:spcAft>
                <a:spcPts val="0"/>
              </a:spcAft>
              <a:buClr>
                <a:schemeClr val="dk1"/>
              </a:buClr>
              <a:buSzPts val="2600"/>
              <a:buFont typeface="Arial"/>
              <a:buChar char=""/>
            </a:pPr>
            <a:r>
              <a:rPr lang="en-US" sz="2600" b="1">
                <a:solidFill>
                  <a:schemeClr val="dk1"/>
                </a:solidFill>
                <a:latin typeface="Arial"/>
                <a:ea typeface="Arial"/>
                <a:cs typeface="Arial"/>
                <a:sym typeface="Arial"/>
              </a:rPr>
              <a:t>The cardiovascular system is  transport system of body</a:t>
            </a:r>
            <a:endParaRPr sz="2600">
              <a:solidFill>
                <a:schemeClr val="dk1"/>
              </a:solidFill>
              <a:latin typeface="Arial"/>
              <a:ea typeface="Arial"/>
              <a:cs typeface="Arial"/>
              <a:sym typeface="Arial"/>
            </a:endParaRPr>
          </a:p>
          <a:p>
            <a:pPr marL="268605" marR="6985" lvl="0" indent="-256540" algn="just" rtl="0">
              <a:lnSpc>
                <a:spcPct val="100000"/>
              </a:lnSpc>
              <a:spcBef>
                <a:spcPts val="625"/>
              </a:spcBef>
              <a:spcAft>
                <a:spcPts val="0"/>
              </a:spcAft>
              <a:buClr>
                <a:schemeClr val="dk1"/>
              </a:buClr>
              <a:buSzPts val="2600"/>
              <a:buFont typeface="Arial"/>
              <a:buChar char=""/>
            </a:pPr>
            <a:r>
              <a:rPr lang="en-US" sz="2600" b="1">
                <a:solidFill>
                  <a:schemeClr val="dk1"/>
                </a:solidFill>
                <a:latin typeface="Arial"/>
                <a:ea typeface="Arial"/>
                <a:cs typeface="Arial"/>
                <a:sym typeface="Arial"/>
              </a:rPr>
              <a:t>It comprises blood, heart and  blood vessels.</a:t>
            </a:r>
            <a:endParaRPr sz="2600">
              <a:solidFill>
                <a:schemeClr val="dk1"/>
              </a:solidFill>
              <a:latin typeface="Arial"/>
              <a:ea typeface="Arial"/>
              <a:cs typeface="Arial"/>
              <a:sym typeface="Arial"/>
            </a:endParaRPr>
          </a:p>
          <a:p>
            <a:pPr marL="268605" marR="5080" lvl="0" indent="-256540" algn="just" rtl="0">
              <a:lnSpc>
                <a:spcPct val="100000"/>
              </a:lnSpc>
              <a:spcBef>
                <a:spcPts val="625"/>
              </a:spcBef>
              <a:spcAft>
                <a:spcPts val="0"/>
              </a:spcAft>
              <a:buClr>
                <a:schemeClr val="dk1"/>
              </a:buClr>
              <a:buSzPts val="2600"/>
              <a:buFont typeface="Arial"/>
              <a:buChar char=""/>
            </a:pPr>
            <a:r>
              <a:rPr lang="en-US" sz="2600" b="1">
                <a:solidFill>
                  <a:schemeClr val="dk1"/>
                </a:solidFill>
                <a:latin typeface="Arial"/>
                <a:ea typeface="Arial"/>
                <a:cs typeface="Arial"/>
                <a:sym typeface="Arial"/>
              </a:rPr>
              <a:t>The system supplies nutrients  to and remove waste  products from various tissue  of body.</a:t>
            </a:r>
            <a:endParaRPr sz="2600">
              <a:solidFill>
                <a:schemeClr val="dk1"/>
              </a:solidFill>
              <a:latin typeface="Arial"/>
              <a:ea typeface="Arial"/>
              <a:cs typeface="Arial"/>
              <a:sym typeface="Arial"/>
            </a:endParaRPr>
          </a:p>
          <a:p>
            <a:pPr marL="268605" marR="6350" lvl="0" indent="-256540" algn="just" rtl="0">
              <a:lnSpc>
                <a:spcPct val="100000"/>
              </a:lnSpc>
              <a:spcBef>
                <a:spcPts val="625"/>
              </a:spcBef>
              <a:spcAft>
                <a:spcPts val="0"/>
              </a:spcAft>
              <a:buClr>
                <a:schemeClr val="dk1"/>
              </a:buClr>
              <a:buSzPts val="2600"/>
              <a:buFont typeface="Arial"/>
              <a:buChar char=""/>
            </a:pPr>
            <a:r>
              <a:rPr lang="en-US" sz="2600" b="1">
                <a:solidFill>
                  <a:schemeClr val="dk1"/>
                </a:solidFill>
                <a:latin typeface="Arial"/>
                <a:ea typeface="Arial"/>
                <a:cs typeface="Arial"/>
                <a:sym typeface="Arial"/>
              </a:rPr>
              <a:t>The conveying media is liquid  in form of blood which flows  in close tubular system.</a:t>
            </a:r>
            <a:endParaRPr sz="2600">
              <a:solidFill>
                <a:schemeClr val="dk1"/>
              </a:solidFill>
              <a:latin typeface="Arial"/>
              <a:ea typeface="Arial"/>
              <a:cs typeface="Arial"/>
              <a:sym typeface="Arial"/>
            </a:endParaRPr>
          </a:p>
        </p:txBody>
      </p:sp>
      <p:sp>
        <p:nvSpPr>
          <p:cNvPr id="69" name="Google Shape;69;p3"/>
          <p:cNvSpPr txBox="1"/>
          <p:nvPr/>
        </p:nvSpPr>
        <p:spPr>
          <a:xfrm>
            <a:off x="7700009" y="6200038"/>
            <a:ext cx="1051560" cy="240029"/>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solidFill>
                  <a:schemeClr val="dk1"/>
                </a:solidFill>
                <a:latin typeface="Arial"/>
                <a:ea typeface="Arial"/>
                <a:cs typeface="Arial"/>
                <a:sym typeface="Arial"/>
              </a:rPr>
              <a:t>Figure 1-2(f)</a:t>
            </a:r>
            <a:endParaRPr sz="1400">
              <a:solidFill>
                <a:schemeClr val="dk1"/>
              </a:solidFill>
              <a:latin typeface="Arial"/>
              <a:ea typeface="Arial"/>
              <a:cs typeface="Arial"/>
              <a:sym typeface="Arial"/>
            </a:endParaRPr>
          </a:p>
        </p:txBody>
      </p:sp>
      <p:sp>
        <p:nvSpPr>
          <p:cNvPr id="70" name="Google Shape;70;p3"/>
          <p:cNvSpPr/>
          <p:nvPr/>
        </p:nvSpPr>
        <p:spPr>
          <a:xfrm>
            <a:off x="5262371" y="1371600"/>
            <a:ext cx="3720083" cy="5257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74"/>
        <p:cNvGrpSpPr/>
        <p:nvPr/>
      </p:nvGrpSpPr>
      <p:grpSpPr>
        <a:xfrm>
          <a:off x="0" y="0"/>
          <a:ext cx="0" cy="0"/>
          <a:chOff x="0" y="0"/>
          <a:chExt cx="0" cy="0"/>
        </a:xfrm>
      </p:grpSpPr>
      <p:sp>
        <p:nvSpPr>
          <p:cNvPr id="75" name="Google Shape;75;p4"/>
          <p:cNvSpPr txBox="1">
            <a:spLocks noGrp="1"/>
          </p:cNvSpPr>
          <p:nvPr>
            <p:ph type="title"/>
          </p:nvPr>
        </p:nvSpPr>
        <p:spPr>
          <a:xfrm>
            <a:off x="1065377" y="192150"/>
            <a:ext cx="6941100" cy="997053"/>
          </a:xfrm>
          <a:prstGeom prst="rect">
            <a:avLst/>
          </a:prstGeom>
          <a:noFill/>
          <a:ln>
            <a:noFill/>
          </a:ln>
        </p:spPr>
        <p:txBody>
          <a:bodyPr spcFirstLastPara="1" wrap="square" lIns="0" tIns="12050" rIns="0" bIns="0" anchor="t" anchorCtr="0">
            <a:spAutoFit/>
          </a:bodyPr>
          <a:lstStyle/>
          <a:p>
            <a:pPr marL="2640330" marR="5080" lvl="0" indent="-2628265" algn="l" rtl="0">
              <a:lnSpc>
                <a:spcPct val="100000"/>
              </a:lnSpc>
              <a:spcBef>
                <a:spcPts val="0"/>
              </a:spcBef>
              <a:spcAft>
                <a:spcPts val="0"/>
              </a:spcAft>
              <a:buNone/>
            </a:pPr>
            <a:r>
              <a:rPr lang="en-US" sz="3200" dirty="0"/>
              <a:t>FUNCTION OF CARDIOVASCULAR  SYSTEM</a:t>
            </a:r>
            <a:endParaRPr sz="3200" dirty="0"/>
          </a:p>
        </p:txBody>
      </p:sp>
      <p:sp>
        <p:nvSpPr>
          <p:cNvPr id="76" name="Google Shape;76;p4"/>
          <p:cNvSpPr txBox="1"/>
          <p:nvPr/>
        </p:nvSpPr>
        <p:spPr>
          <a:xfrm>
            <a:off x="645668" y="1509978"/>
            <a:ext cx="7308850" cy="4199890"/>
          </a:xfrm>
          <a:prstGeom prst="rect">
            <a:avLst/>
          </a:prstGeom>
          <a:noFill/>
          <a:ln>
            <a:noFill/>
          </a:ln>
        </p:spPr>
        <p:txBody>
          <a:bodyPr spcFirstLastPara="1" wrap="square" lIns="0" tIns="61575" rIns="0" bIns="0" anchor="t" anchorCtr="0">
            <a:spAutoFit/>
          </a:bodyPr>
          <a:lstStyle/>
          <a:p>
            <a:pPr marL="12700" marR="0" lvl="0" indent="0" algn="l" rtl="0">
              <a:lnSpc>
                <a:spcPct val="100000"/>
              </a:lnSpc>
              <a:spcBef>
                <a:spcPts val="0"/>
              </a:spcBef>
              <a:spcAft>
                <a:spcPts val="0"/>
              </a:spcAft>
              <a:buNone/>
            </a:pPr>
            <a:r>
              <a:rPr lang="en-US" sz="3200">
                <a:solidFill>
                  <a:schemeClr val="dk1"/>
                </a:solidFill>
                <a:latin typeface="Arial"/>
                <a:ea typeface="Arial"/>
                <a:cs typeface="Arial"/>
                <a:sym typeface="Arial"/>
              </a:rPr>
              <a:t> </a:t>
            </a:r>
            <a:r>
              <a:rPr lang="en-US" sz="3200" b="1">
                <a:solidFill>
                  <a:schemeClr val="dk1"/>
                </a:solidFill>
                <a:latin typeface="Arial"/>
                <a:ea typeface="Arial"/>
                <a:cs typeface="Arial"/>
                <a:sym typeface="Arial"/>
              </a:rPr>
              <a:t>Transport nutrients, hormones</a:t>
            </a:r>
            <a:endParaRPr sz="3200">
              <a:solidFill>
                <a:schemeClr val="dk1"/>
              </a:solidFill>
              <a:latin typeface="Arial"/>
              <a:ea typeface="Arial"/>
              <a:cs typeface="Arial"/>
              <a:sym typeface="Arial"/>
            </a:endParaRPr>
          </a:p>
          <a:p>
            <a:pPr marL="12700" marR="0" lvl="0" indent="0" algn="l" rtl="0">
              <a:lnSpc>
                <a:spcPct val="100000"/>
              </a:lnSpc>
              <a:spcBef>
                <a:spcPts val="390"/>
              </a:spcBef>
              <a:spcAft>
                <a:spcPts val="0"/>
              </a:spcAft>
              <a:buNone/>
            </a:pPr>
            <a:r>
              <a:rPr lang="en-US" sz="3200">
                <a:solidFill>
                  <a:schemeClr val="dk1"/>
                </a:solidFill>
                <a:latin typeface="Arial"/>
                <a:ea typeface="Arial"/>
                <a:cs typeface="Arial"/>
                <a:sym typeface="Arial"/>
              </a:rPr>
              <a:t> </a:t>
            </a:r>
            <a:r>
              <a:rPr lang="en-US" sz="3200" b="1">
                <a:solidFill>
                  <a:schemeClr val="dk1"/>
                </a:solidFill>
                <a:latin typeface="Arial"/>
                <a:ea typeface="Arial"/>
                <a:cs typeface="Arial"/>
                <a:sym typeface="Arial"/>
              </a:rPr>
              <a:t>Remove waste products</a:t>
            </a:r>
            <a:endParaRPr sz="3200">
              <a:solidFill>
                <a:schemeClr val="dk1"/>
              </a:solidFill>
              <a:latin typeface="Arial"/>
              <a:ea typeface="Arial"/>
              <a:cs typeface="Arial"/>
              <a:sym typeface="Arial"/>
            </a:endParaRPr>
          </a:p>
          <a:p>
            <a:pPr marL="12700" marR="0" lvl="0" indent="0" algn="l" rtl="0">
              <a:lnSpc>
                <a:spcPct val="100000"/>
              </a:lnSpc>
              <a:spcBef>
                <a:spcPts val="384"/>
              </a:spcBef>
              <a:spcAft>
                <a:spcPts val="0"/>
              </a:spcAft>
              <a:buNone/>
            </a:pPr>
            <a:r>
              <a:rPr lang="en-US" sz="3200">
                <a:solidFill>
                  <a:schemeClr val="dk1"/>
                </a:solidFill>
                <a:latin typeface="Arial"/>
                <a:ea typeface="Arial"/>
                <a:cs typeface="Arial"/>
                <a:sym typeface="Arial"/>
              </a:rPr>
              <a:t> </a:t>
            </a:r>
            <a:r>
              <a:rPr lang="en-US" sz="3200" b="1">
                <a:solidFill>
                  <a:schemeClr val="dk1"/>
                </a:solidFill>
                <a:latin typeface="Arial"/>
                <a:ea typeface="Arial"/>
                <a:cs typeface="Arial"/>
                <a:sym typeface="Arial"/>
              </a:rPr>
              <a:t>Gaseous exchange</a:t>
            </a:r>
            <a:endParaRPr sz="3200">
              <a:solidFill>
                <a:schemeClr val="dk1"/>
              </a:solidFill>
              <a:latin typeface="Arial"/>
              <a:ea typeface="Arial"/>
              <a:cs typeface="Arial"/>
              <a:sym typeface="Arial"/>
            </a:endParaRPr>
          </a:p>
          <a:p>
            <a:pPr marL="12700" marR="0" lvl="0" indent="0" algn="l" rtl="0">
              <a:lnSpc>
                <a:spcPct val="100000"/>
              </a:lnSpc>
              <a:spcBef>
                <a:spcPts val="385"/>
              </a:spcBef>
              <a:spcAft>
                <a:spcPts val="0"/>
              </a:spcAft>
              <a:buNone/>
            </a:pPr>
            <a:r>
              <a:rPr lang="en-US" sz="3200">
                <a:solidFill>
                  <a:schemeClr val="dk1"/>
                </a:solidFill>
                <a:latin typeface="Arial"/>
                <a:ea typeface="Arial"/>
                <a:cs typeface="Arial"/>
                <a:sym typeface="Arial"/>
              </a:rPr>
              <a:t> </a:t>
            </a:r>
            <a:r>
              <a:rPr lang="en-US" sz="3200" b="1">
                <a:solidFill>
                  <a:schemeClr val="dk1"/>
                </a:solidFill>
                <a:latin typeface="Arial"/>
                <a:ea typeface="Arial"/>
                <a:cs typeface="Arial"/>
                <a:sym typeface="Arial"/>
              </a:rPr>
              <a:t>Immunity</a:t>
            </a:r>
            <a:endParaRPr sz="3200">
              <a:solidFill>
                <a:schemeClr val="dk1"/>
              </a:solidFill>
              <a:latin typeface="Arial"/>
              <a:ea typeface="Arial"/>
              <a:cs typeface="Arial"/>
              <a:sym typeface="Arial"/>
            </a:endParaRPr>
          </a:p>
          <a:p>
            <a:pPr marL="360045" marR="0" lvl="0" indent="-347980" algn="l" rtl="0">
              <a:lnSpc>
                <a:spcPct val="118750"/>
              </a:lnSpc>
              <a:spcBef>
                <a:spcPts val="384"/>
              </a:spcBef>
              <a:spcAft>
                <a:spcPts val="0"/>
              </a:spcAft>
              <a:buClr>
                <a:schemeClr val="dk1"/>
              </a:buClr>
              <a:buSzPts val="3200"/>
              <a:buFont typeface="Arial"/>
              <a:buChar char=""/>
            </a:pPr>
            <a:r>
              <a:rPr lang="en-US" sz="3200" b="1">
                <a:solidFill>
                  <a:schemeClr val="dk1"/>
                </a:solidFill>
                <a:latin typeface="Arial"/>
                <a:ea typeface="Arial"/>
                <a:cs typeface="Arial"/>
                <a:sym typeface="Arial"/>
              </a:rPr>
              <a:t>Blood vessels transport blood</a:t>
            </a:r>
            <a:endParaRPr sz="3200">
              <a:solidFill>
                <a:schemeClr val="dk1"/>
              </a:solidFill>
              <a:latin typeface="Arial"/>
              <a:ea typeface="Arial"/>
              <a:cs typeface="Arial"/>
              <a:sym typeface="Arial"/>
            </a:endParaRPr>
          </a:p>
          <a:p>
            <a:pPr marL="524510" marR="0" lvl="1" indent="-287019" algn="l" rtl="0">
              <a:lnSpc>
                <a:spcPct val="117499"/>
              </a:lnSpc>
              <a:spcBef>
                <a:spcPts val="0"/>
              </a:spcBef>
              <a:spcAft>
                <a:spcPts val="0"/>
              </a:spcAft>
              <a:buClr>
                <a:schemeClr val="dk1"/>
              </a:buClr>
              <a:buSzPts val="3200"/>
              <a:buFont typeface="Verdana"/>
              <a:buChar char="◦"/>
            </a:pPr>
            <a:r>
              <a:rPr lang="en-US" sz="3200" b="1" i="0" u="none" strike="noStrike" cap="none">
                <a:solidFill>
                  <a:schemeClr val="dk1"/>
                </a:solidFill>
                <a:latin typeface="Arial"/>
                <a:ea typeface="Arial"/>
                <a:cs typeface="Arial"/>
                <a:sym typeface="Arial"/>
              </a:rPr>
              <a:t>Carries oxygen and carbon dioxide</a:t>
            </a:r>
            <a:endParaRPr sz="3200" b="0" i="0" u="none" strike="noStrike" cap="none">
              <a:solidFill>
                <a:schemeClr val="dk1"/>
              </a:solidFill>
              <a:latin typeface="Arial"/>
              <a:ea typeface="Arial"/>
              <a:cs typeface="Arial"/>
              <a:sym typeface="Arial"/>
            </a:endParaRPr>
          </a:p>
          <a:p>
            <a:pPr marL="524510" marR="0" lvl="1" indent="-287019" algn="l" rtl="0">
              <a:lnSpc>
                <a:spcPct val="118750"/>
              </a:lnSpc>
              <a:spcBef>
                <a:spcPts val="0"/>
              </a:spcBef>
              <a:spcAft>
                <a:spcPts val="0"/>
              </a:spcAft>
              <a:buClr>
                <a:schemeClr val="dk1"/>
              </a:buClr>
              <a:buSzPts val="3200"/>
              <a:buFont typeface="Verdana"/>
              <a:buChar char="◦"/>
            </a:pPr>
            <a:r>
              <a:rPr lang="en-US" sz="3200" b="1" i="0" u="none" strike="noStrike" cap="none">
                <a:solidFill>
                  <a:schemeClr val="dk1"/>
                </a:solidFill>
                <a:latin typeface="Arial"/>
                <a:ea typeface="Arial"/>
                <a:cs typeface="Arial"/>
                <a:sym typeface="Arial"/>
              </a:rPr>
              <a:t>Also carries nutrients and wastes</a:t>
            </a:r>
            <a:endParaRPr sz="3200" b="0" i="0" u="none" strike="noStrike" cap="none">
              <a:solidFill>
                <a:schemeClr val="dk1"/>
              </a:solidFill>
              <a:latin typeface="Arial"/>
              <a:ea typeface="Arial"/>
              <a:cs typeface="Arial"/>
              <a:sym typeface="Arial"/>
            </a:endParaRPr>
          </a:p>
          <a:p>
            <a:pPr marL="12700" marR="0" lvl="0" indent="0" algn="l" rtl="0">
              <a:lnSpc>
                <a:spcPct val="100000"/>
              </a:lnSpc>
              <a:spcBef>
                <a:spcPts val="380"/>
              </a:spcBef>
              <a:spcAft>
                <a:spcPts val="0"/>
              </a:spcAft>
              <a:buNone/>
            </a:pPr>
            <a:r>
              <a:rPr lang="en-US" sz="3200">
                <a:solidFill>
                  <a:schemeClr val="dk1"/>
                </a:solidFill>
                <a:latin typeface="Arial"/>
                <a:ea typeface="Arial"/>
                <a:cs typeface="Arial"/>
                <a:sym typeface="Arial"/>
              </a:rPr>
              <a:t> </a:t>
            </a:r>
            <a:r>
              <a:rPr lang="en-US" sz="3200" b="1">
                <a:solidFill>
                  <a:schemeClr val="dk1"/>
                </a:solidFill>
                <a:latin typeface="Arial"/>
                <a:ea typeface="Arial"/>
                <a:cs typeface="Arial"/>
                <a:sym typeface="Arial"/>
              </a:rPr>
              <a:t>Heart pumps blood through blood vessels</a:t>
            </a:r>
            <a:endParaRPr sz="32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683158" y="192150"/>
            <a:ext cx="7778750" cy="997053"/>
          </a:xfrm>
          <a:prstGeom prst="rect">
            <a:avLst/>
          </a:prstGeom>
          <a:noFill/>
          <a:ln>
            <a:noFill/>
          </a:ln>
        </p:spPr>
        <p:txBody>
          <a:bodyPr spcFirstLastPara="1" wrap="square" lIns="0" tIns="12050" rIns="0" bIns="0" anchor="t" anchorCtr="0">
            <a:spAutoFit/>
          </a:bodyPr>
          <a:lstStyle/>
          <a:p>
            <a:pPr marL="3057525" marR="5080" lvl="0" indent="-3045460" algn="l" rtl="0">
              <a:lnSpc>
                <a:spcPct val="100000"/>
              </a:lnSpc>
              <a:spcBef>
                <a:spcPts val="0"/>
              </a:spcBef>
              <a:spcAft>
                <a:spcPts val="0"/>
              </a:spcAft>
              <a:buNone/>
            </a:pPr>
            <a:r>
              <a:rPr lang="en-US" sz="3200" dirty="0"/>
              <a:t>COMPONENTS OF CARDIOVASCULAR  SYSTEM</a:t>
            </a:r>
            <a:endParaRPr sz="3200" dirty="0"/>
          </a:p>
        </p:txBody>
      </p:sp>
      <p:sp>
        <p:nvSpPr>
          <p:cNvPr id="82" name="Google Shape;82;p5"/>
          <p:cNvSpPr txBox="1"/>
          <p:nvPr/>
        </p:nvSpPr>
        <p:spPr>
          <a:xfrm>
            <a:off x="535940" y="2263266"/>
            <a:ext cx="3192780" cy="3208655"/>
          </a:xfrm>
          <a:prstGeom prst="rect">
            <a:avLst/>
          </a:prstGeom>
          <a:noFill/>
          <a:ln>
            <a:noFill/>
          </a:ln>
        </p:spPr>
        <p:txBody>
          <a:bodyPr spcFirstLastPara="1" wrap="square" lIns="0" tIns="12700" rIns="0" bIns="0" anchor="t" anchorCtr="0">
            <a:spAutoFit/>
          </a:bodyPr>
          <a:lstStyle/>
          <a:p>
            <a:pPr marL="173355" marR="0" lvl="0" indent="-222249" algn="l" rtl="0">
              <a:lnSpc>
                <a:spcPct val="100000"/>
              </a:lnSpc>
              <a:spcBef>
                <a:spcPts val="0"/>
              </a:spcBef>
              <a:spcAft>
                <a:spcPts val="0"/>
              </a:spcAft>
              <a:buClr>
                <a:schemeClr val="dk1"/>
              </a:buClr>
              <a:buSzPts val="3500"/>
              <a:buFont typeface="Arial"/>
              <a:buChar char="•"/>
            </a:pPr>
            <a:r>
              <a:rPr lang="en-US" sz="3600" b="1">
                <a:solidFill>
                  <a:schemeClr val="dk1"/>
                </a:solidFill>
                <a:latin typeface="Arial"/>
                <a:ea typeface="Arial"/>
                <a:cs typeface="Arial"/>
                <a:sym typeface="Arial"/>
              </a:rPr>
              <a:t>BLOOD</a:t>
            </a:r>
            <a:endParaRPr sz="3600">
              <a:solidFill>
                <a:schemeClr val="dk1"/>
              </a:solidFill>
              <a:latin typeface="Arial"/>
              <a:ea typeface="Arial"/>
              <a:cs typeface="Arial"/>
              <a:sym typeface="Arial"/>
            </a:endParaRPr>
          </a:p>
          <a:p>
            <a:pPr marL="0" marR="0" lvl="0" indent="0" algn="l" rtl="0">
              <a:lnSpc>
                <a:spcPct val="100000"/>
              </a:lnSpc>
              <a:spcBef>
                <a:spcPts val="5"/>
              </a:spcBef>
              <a:spcAft>
                <a:spcPts val="0"/>
              </a:spcAft>
              <a:buClr>
                <a:schemeClr val="dk1"/>
              </a:buClr>
              <a:buSzPts val="4950"/>
              <a:buFont typeface="Arial"/>
              <a:buNone/>
            </a:pPr>
            <a:endParaRPr sz="4950">
              <a:solidFill>
                <a:schemeClr val="dk1"/>
              </a:solidFill>
              <a:latin typeface="Arial"/>
              <a:ea typeface="Arial"/>
              <a:cs typeface="Arial"/>
              <a:sym typeface="Arial"/>
            </a:endParaRPr>
          </a:p>
          <a:p>
            <a:pPr marL="173355" marR="0" lvl="0" indent="-222249" algn="l" rtl="0">
              <a:lnSpc>
                <a:spcPct val="100000"/>
              </a:lnSpc>
              <a:spcBef>
                <a:spcPts val="0"/>
              </a:spcBef>
              <a:spcAft>
                <a:spcPts val="0"/>
              </a:spcAft>
              <a:buClr>
                <a:schemeClr val="dk1"/>
              </a:buClr>
              <a:buSzPts val="3500"/>
              <a:buFont typeface="Arial"/>
              <a:buChar char="•"/>
            </a:pPr>
            <a:r>
              <a:rPr lang="en-US" sz="3600" b="1">
                <a:solidFill>
                  <a:schemeClr val="dk1"/>
                </a:solidFill>
                <a:latin typeface="Arial"/>
                <a:ea typeface="Arial"/>
                <a:cs typeface="Arial"/>
                <a:sym typeface="Arial"/>
              </a:rPr>
              <a:t>HEART</a:t>
            </a:r>
            <a:endParaRPr sz="3600">
              <a:solidFill>
                <a:schemeClr val="dk1"/>
              </a:solidFill>
              <a:latin typeface="Arial"/>
              <a:ea typeface="Arial"/>
              <a:cs typeface="Arial"/>
              <a:sym typeface="Arial"/>
            </a:endParaRPr>
          </a:p>
          <a:p>
            <a:pPr marL="0" marR="0" lvl="0" indent="0" algn="l" rtl="0">
              <a:lnSpc>
                <a:spcPct val="100000"/>
              </a:lnSpc>
              <a:spcBef>
                <a:spcPts val="10"/>
              </a:spcBef>
              <a:spcAft>
                <a:spcPts val="0"/>
              </a:spcAft>
              <a:buClr>
                <a:schemeClr val="dk1"/>
              </a:buClr>
              <a:buSzPts val="4950"/>
              <a:buFont typeface="Arial"/>
              <a:buNone/>
            </a:pPr>
            <a:endParaRPr sz="4950">
              <a:solidFill>
                <a:schemeClr val="dk1"/>
              </a:solidFill>
              <a:latin typeface="Arial"/>
              <a:ea typeface="Arial"/>
              <a:cs typeface="Arial"/>
              <a:sym typeface="Arial"/>
            </a:endParaRPr>
          </a:p>
          <a:p>
            <a:pPr marL="173355" marR="0" lvl="0" indent="-222249" algn="l" rtl="0">
              <a:lnSpc>
                <a:spcPct val="100000"/>
              </a:lnSpc>
              <a:spcBef>
                <a:spcPts val="0"/>
              </a:spcBef>
              <a:spcAft>
                <a:spcPts val="0"/>
              </a:spcAft>
              <a:buClr>
                <a:schemeClr val="dk1"/>
              </a:buClr>
              <a:buSzPts val="3500"/>
              <a:buFont typeface="Arial"/>
              <a:buChar char="•"/>
            </a:pPr>
            <a:r>
              <a:rPr lang="en-US" sz="3600" b="1">
                <a:solidFill>
                  <a:schemeClr val="dk1"/>
                </a:solidFill>
                <a:latin typeface="Arial"/>
                <a:ea typeface="Arial"/>
                <a:cs typeface="Arial"/>
                <a:sym typeface="Arial"/>
              </a:rPr>
              <a:t>BLOOD VESSELS</a:t>
            </a:r>
            <a:endParaRPr sz="36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sp>
        <p:nvSpPr>
          <p:cNvPr id="94" name="Google Shape;94;p7"/>
          <p:cNvSpPr txBox="1">
            <a:spLocks noGrp="1"/>
          </p:cNvSpPr>
          <p:nvPr>
            <p:ph type="title"/>
          </p:nvPr>
        </p:nvSpPr>
        <p:spPr>
          <a:xfrm>
            <a:off x="2724150" y="70815"/>
            <a:ext cx="3698240" cy="505898"/>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dirty="0"/>
              <a:t>BLOOD VESSELS</a:t>
            </a:r>
            <a:endParaRPr sz="3200" dirty="0"/>
          </a:p>
        </p:txBody>
      </p:sp>
      <p:sp>
        <p:nvSpPr>
          <p:cNvPr id="95" name="Google Shape;95;p7"/>
          <p:cNvSpPr txBox="1">
            <a:spLocks noGrp="1"/>
          </p:cNvSpPr>
          <p:nvPr>
            <p:ph type="body" idx="1"/>
          </p:nvPr>
        </p:nvSpPr>
        <p:spPr>
          <a:xfrm>
            <a:off x="204989" y="962190"/>
            <a:ext cx="7075170" cy="1082989"/>
          </a:xfrm>
          <a:prstGeom prst="rect">
            <a:avLst/>
          </a:prstGeom>
          <a:noFill/>
          <a:ln>
            <a:noFill/>
          </a:ln>
        </p:spPr>
        <p:txBody>
          <a:bodyPr spcFirstLastPara="1" wrap="square" lIns="0" tIns="13325" rIns="0" bIns="0" anchor="t" anchorCtr="0">
            <a:spAutoFit/>
          </a:bodyPr>
          <a:lstStyle/>
          <a:p>
            <a:pPr marL="155575" lvl="0" indent="-196850" algn="l" rtl="0">
              <a:lnSpc>
                <a:spcPct val="100000"/>
              </a:lnSpc>
              <a:spcBef>
                <a:spcPts val="0"/>
              </a:spcBef>
              <a:spcAft>
                <a:spcPts val="0"/>
              </a:spcAft>
              <a:buClr>
                <a:schemeClr val="dk1"/>
              </a:buClr>
              <a:buSzPts val="3100"/>
              <a:buFont typeface="Arial"/>
              <a:buChar char="•"/>
            </a:pPr>
            <a:r>
              <a:rPr lang="en-US"/>
              <a:t>Blood Vessels -A closed network of tubes</a:t>
            </a:r>
            <a:endParaRPr/>
          </a:p>
          <a:p>
            <a:pPr marL="0" lvl="0" indent="0" algn="l" rtl="0">
              <a:lnSpc>
                <a:spcPct val="100000"/>
              </a:lnSpc>
              <a:spcBef>
                <a:spcPts val="25"/>
              </a:spcBef>
              <a:spcAft>
                <a:spcPts val="0"/>
              </a:spcAft>
              <a:buClr>
                <a:schemeClr val="dk1"/>
              </a:buClr>
              <a:buSzPts val="3750"/>
              <a:buFont typeface="Arial"/>
              <a:buNone/>
            </a:pPr>
            <a:endParaRPr sz="3750"/>
          </a:p>
        </p:txBody>
      </p:sp>
      <p:sp>
        <p:nvSpPr>
          <p:cNvPr id="96" name="Google Shape;96;p7"/>
          <p:cNvSpPr txBox="1"/>
          <p:nvPr/>
        </p:nvSpPr>
        <p:spPr>
          <a:xfrm>
            <a:off x="520566" y="1748578"/>
            <a:ext cx="323850" cy="1635125"/>
          </a:xfrm>
          <a:prstGeom prst="rect">
            <a:avLst/>
          </a:prstGeom>
          <a:noFill/>
          <a:ln>
            <a:noFill/>
          </a:ln>
        </p:spPr>
        <p:txBody>
          <a:bodyPr spcFirstLastPara="1" wrap="square" lIns="0" tIns="60950" rIns="0" bIns="0" anchor="t" anchorCtr="0">
            <a:spAutoFit/>
          </a:bodyPr>
          <a:lstStyle/>
          <a:p>
            <a:pPr marL="0" marR="0" lvl="0" indent="0" algn="l" rtl="0">
              <a:lnSpc>
                <a:spcPct val="100000"/>
              </a:lnSpc>
              <a:spcBef>
                <a:spcPts val="0"/>
              </a:spcBef>
              <a:spcAft>
                <a:spcPts val="0"/>
              </a:spcAft>
              <a:buNone/>
            </a:pPr>
            <a:r>
              <a:rPr lang="en-US" sz="3200">
                <a:solidFill>
                  <a:schemeClr val="dk1"/>
                </a:solidFill>
                <a:latin typeface="Noto Sans Symbols"/>
                <a:ea typeface="Noto Sans Symbols"/>
                <a:cs typeface="Noto Sans Symbols"/>
                <a:sym typeface="Noto Sans Symbols"/>
              </a:rPr>
              <a:t>⮚</a:t>
            </a:r>
            <a:endParaRPr/>
          </a:p>
          <a:p>
            <a:pPr marL="0" marR="0" lvl="0" indent="0" algn="l" rtl="0">
              <a:lnSpc>
                <a:spcPct val="100000"/>
              </a:lnSpc>
              <a:spcBef>
                <a:spcPts val="385"/>
              </a:spcBef>
              <a:spcAft>
                <a:spcPts val="0"/>
              </a:spcAft>
              <a:buNone/>
            </a:pPr>
            <a:r>
              <a:rPr lang="en-US" sz="3200">
                <a:solidFill>
                  <a:schemeClr val="dk1"/>
                </a:solidFill>
                <a:latin typeface="Noto Sans Symbols"/>
                <a:ea typeface="Noto Sans Symbols"/>
                <a:cs typeface="Noto Sans Symbols"/>
                <a:sym typeface="Noto Sans Symbols"/>
              </a:rPr>
              <a:t>⮚</a:t>
            </a:r>
            <a:endParaRPr/>
          </a:p>
          <a:p>
            <a:pPr marL="0" marR="0" lvl="0" indent="0" algn="l" rtl="0">
              <a:lnSpc>
                <a:spcPct val="100000"/>
              </a:lnSpc>
              <a:spcBef>
                <a:spcPts val="385"/>
              </a:spcBef>
              <a:spcAft>
                <a:spcPts val="0"/>
              </a:spcAft>
              <a:buNone/>
            </a:pPr>
            <a:r>
              <a:rPr lang="en-US" sz="3200">
                <a:solidFill>
                  <a:schemeClr val="dk1"/>
                </a:solidFill>
                <a:latin typeface="Noto Sans Symbols"/>
                <a:ea typeface="Noto Sans Symbols"/>
                <a:cs typeface="Noto Sans Symbols"/>
                <a:sym typeface="Noto Sans Symbols"/>
              </a:rPr>
              <a:t>⮚</a:t>
            </a:r>
            <a:endParaRPr sz="3200">
              <a:solidFill>
                <a:schemeClr val="dk1"/>
              </a:solidFill>
              <a:latin typeface="Noto Sans Symbols"/>
              <a:ea typeface="Noto Sans Symbols"/>
              <a:cs typeface="Noto Sans Symbols"/>
              <a:sym typeface="Noto Sans Symbols"/>
            </a:endParaRPr>
          </a:p>
        </p:txBody>
      </p:sp>
      <p:sp>
        <p:nvSpPr>
          <p:cNvPr id="97" name="Google Shape;97;p7"/>
          <p:cNvSpPr txBox="1"/>
          <p:nvPr/>
        </p:nvSpPr>
        <p:spPr>
          <a:xfrm>
            <a:off x="1109192" y="1770309"/>
            <a:ext cx="2408449" cy="1635125"/>
          </a:xfrm>
          <a:prstGeom prst="rect">
            <a:avLst/>
          </a:prstGeom>
          <a:noFill/>
          <a:ln>
            <a:noFill/>
          </a:ln>
        </p:spPr>
        <p:txBody>
          <a:bodyPr spcFirstLastPara="1" wrap="square" lIns="0" tIns="12700" rIns="0" bIns="0" anchor="t" anchorCtr="0">
            <a:spAutoFit/>
          </a:bodyPr>
          <a:lstStyle/>
          <a:p>
            <a:pPr marL="12700" marR="5080" lvl="0" indent="0" algn="l" rtl="0">
              <a:lnSpc>
                <a:spcPct val="110000"/>
              </a:lnSpc>
              <a:spcBef>
                <a:spcPts val="0"/>
              </a:spcBef>
              <a:spcAft>
                <a:spcPts val="0"/>
              </a:spcAft>
              <a:buNone/>
            </a:pPr>
            <a:r>
              <a:rPr lang="en-US" sz="3200" b="1" dirty="0">
                <a:solidFill>
                  <a:schemeClr val="dk1"/>
                </a:solidFill>
                <a:latin typeface="Arial"/>
                <a:ea typeface="Arial"/>
                <a:cs typeface="Arial"/>
                <a:sym typeface="Arial"/>
              </a:rPr>
              <a:t>Arteries  Capillaries  Veins</a:t>
            </a:r>
            <a:endParaRPr sz="3200" dirty="0">
              <a:solidFill>
                <a:schemeClr val="dk1"/>
              </a:solidFill>
              <a:latin typeface="Arial"/>
              <a:ea typeface="Arial"/>
              <a:cs typeface="Arial"/>
              <a:sym typeface="Arial"/>
            </a:endParaRPr>
          </a:p>
        </p:txBody>
      </p:sp>
      <p:pic>
        <p:nvPicPr>
          <p:cNvPr id="98" name="Google Shape;98;p7"/>
          <p:cNvPicPr preferRelativeResize="0"/>
          <p:nvPr/>
        </p:nvPicPr>
        <p:blipFill rotWithShape="1">
          <a:blip r:embed="rId3">
            <a:alphaModFix/>
          </a:blip>
          <a:srcRect l="286" t="17312" r="-285" b="5276"/>
          <a:stretch/>
        </p:blipFill>
        <p:spPr>
          <a:xfrm>
            <a:off x="4226767" y="1520617"/>
            <a:ext cx="4712244" cy="2933558"/>
          </a:xfrm>
          <a:prstGeom prst="rect">
            <a:avLst/>
          </a:prstGeom>
          <a:noFill/>
          <a:ln>
            <a:noFill/>
          </a:ln>
        </p:spPr>
      </p:pic>
      <p:sp>
        <p:nvSpPr>
          <p:cNvPr id="99" name="Google Shape;99;p7"/>
          <p:cNvSpPr txBox="1"/>
          <p:nvPr/>
        </p:nvSpPr>
        <p:spPr>
          <a:xfrm>
            <a:off x="119494" y="4533416"/>
            <a:ext cx="8905012"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a:solidFill>
                  <a:srgbClr val="333333"/>
                </a:solidFill>
                <a:latin typeface="Roboto"/>
                <a:ea typeface="Roboto"/>
                <a:cs typeface="Roboto"/>
                <a:sym typeface="Roboto"/>
              </a:rPr>
              <a:t>Blood is the body’s fluid connective tissue, and it forms a vital part of the human circulatory system. </a:t>
            </a:r>
            <a:endParaRPr/>
          </a:p>
          <a:p>
            <a:pPr marL="0" marR="0" lvl="0" indent="0" algn="just" rtl="0">
              <a:spcBef>
                <a:spcPts val="0"/>
              </a:spcBef>
              <a:spcAft>
                <a:spcPts val="0"/>
              </a:spcAft>
              <a:buNone/>
            </a:pPr>
            <a:r>
              <a:rPr lang="en-US" sz="1800" b="0" i="0">
                <a:solidFill>
                  <a:srgbClr val="333333"/>
                </a:solidFill>
                <a:latin typeface="Roboto"/>
                <a:ea typeface="Roboto"/>
                <a:cs typeface="Roboto"/>
                <a:sym typeface="Roboto"/>
              </a:rPr>
              <a:t>Its main function is to circulate nutrients, hormones, minerals and other essential components to different parts of the body. </a:t>
            </a:r>
            <a:endParaRPr/>
          </a:p>
          <a:p>
            <a:pPr marL="0" marR="0" lvl="0" indent="0" algn="just" rtl="0">
              <a:spcBef>
                <a:spcPts val="0"/>
              </a:spcBef>
              <a:spcAft>
                <a:spcPts val="0"/>
              </a:spcAft>
              <a:buNone/>
            </a:pPr>
            <a:r>
              <a:rPr lang="en-US" sz="1800" b="0" i="0">
                <a:solidFill>
                  <a:srgbClr val="333333"/>
                </a:solidFill>
                <a:latin typeface="Roboto"/>
                <a:ea typeface="Roboto"/>
                <a:cs typeface="Roboto"/>
                <a:sym typeface="Roboto"/>
              </a:rPr>
              <a:t>Blood flows through a specified set of pathways called blood vessels. The organ which is involved in pumping blood to different body parts is the heart.  </a:t>
            </a:r>
            <a:endParaRPr/>
          </a:p>
          <a:p>
            <a:pPr marL="0" marR="0" lvl="0" indent="0" algn="just" rtl="0">
              <a:spcBef>
                <a:spcPts val="0"/>
              </a:spcBef>
              <a:spcAft>
                <a:spcPts val="0"/>
              </a:spcAft>
              <a:buNone/>
            </a:pPr>
            <a:r>
              <a:rPr lang="en-US" sz="1800" b="0" i="0">
                <a:solidFill>
                  <a:srgbClr val="333333"/>
                </a:solidFill>
                <a:latin typeface="Roboto"/>
                <a:ea typeface="Roboto"/>
                <a:cs typeface="Roboto"/>
                <a:sym typeface="Roboto"/>
              </a:rPr>
              <a:t>Blood cells, blood plasma, proteins, and other mineral components (such as sodium, potassium and calcium) constitute human blood.</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2185</Words>
  <Application>Microsoft Office PowerPoint</Application>
  <PresentationFormat>On-screen Show (4:3)</PresentationFormat>
  <Paragraphs>275</Paragraphs>
  <Slides>44</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Noto Sans Mono</vt:lpstr>
      <vt:lpstr>Times New Roman</vt:lpstr>
      <vt:lpstr>Roboto</vt:lpstr>
      <vt:lpstr>Verdana</vt:lpstr>
      <vt:lpstr>Cambria</vt:lpstr>
      <vt:lpstr>Source Sans Pro</vt:lpstr>
      <vt:lpstr>Calibri</vt:lpstr>
      <vt:lpstr>Federo</vt:lpstr>
      <vt:lpstr>Wingdings</vt:lpstr>
      <vt:lpstr>Georgia</vt:lpstr>
      <vt:lpstr>Noto Sans Symbols</vt:lpstr>
      <vt:lpstr>arial</vt:lpstr>
      <vt:lpstr>arial</vt:lpstr>
      <vt:lpstr>Office Theme</vt:lpstr>
      <vt:lpstr>PowerPoint Presentation</vt:lpstr>
      <vt:lpstr>PowerPoint Presentation</vt:lpstr>
      <vt:lpstr>PowerPoint Presentation</vt:lpstr>
      <vt:lpstr>PowerPoint Presentation</vt:lpstr>
      <vt:lpstr>PowerPoint Presentation</vt:lpstr>
      <vt:lpstr>INTRODUCTION</vt:lpstr>
      <vt:lpstr>FUNCTION OF CARDIOVASCULAR  SYSTEM</vt:lpstr>
      <vt:lpstr>COMPONENTS OF CARDIOVASCULAR  SYSTEM</vt:lpstr>
      <vt:lpstr>BLOOD VESSELS</vt:lpstr>
      <vt:lpstr>BLOOD VESSELS</vt:lpstr>
      <vt:lpstr>HEART</vt:lpstr>
      <vt:lpstr>HEART</vt:lpstr>
      <vt:lpstr>PowerPoint Presentation</vt:lpstr>
      <vt:lpstr>FUNCTIONS OF THE HEART</vt:lpstr>
      <vt:lpstr>ARTERIES</vt:lpstr>
      <vt:lpstr>ARTERIES</vt:lpstr>
      <vt:lpstr>CAPILLARIES (5-8 micron)</vt:lpstr>
      <vt:lpstr>VEINS</vt:lpstr>
      <vt:lpstr>VEINS</vt:lpstr>
      <vt:lpstr>CIRCULATION</vt:lpstr>
      <vt:lpstr>SYSTEMIC AND PULMONARY  CIRCULATION</vt:lpstr>
      <vt:lpstr>Electrical Signaling in Heart</vt:lpstr>
      <vt:lpstr>PowerPoint Presentation</vt:lpstr>
      <vt:lpstr>  Electrical Signaling in Heart</vt:lpstr>
      <vt:lpstr>Electrocardiogram (ECG/EKG)</vt:lpstr>
      <vt:lpstr>PowerPoint Presentation</vt:lpstr>
      <vt:lpstr> </vt:lpstr>
      <vt:lpstr>ECG Leads</vt:lpstr>
      <vt:lpstr>Types of ECG Recordings</vt:lpstr>
      <vt:lpstr>PowerPoint Presentation</vt:lpstr>
      <vt:lpstr>PowerPoint Presentation</vt:lpstr>
      <vt:lpstr>PowerPoint Presentation</vt:lpstr>
      <vt:lpstr>HEART RELATED ISSUES</vt:lpstr>
      <vt:lpstr>Reason for  blood vessels blockages </vt:lpstr>
      <vt:lpstr>DEFIBRILATION</vt:lpstr>
      <vt:lpstr>PowerPoint Presentation</vt:lpstr>
      <vt:lpstr>DEFIBRILLATORS</vt:lpstr>
      <vt:lpstr>STENT</vt:lpstr>
      <vt:lpstr>PowerPoint Presentation</vt:lpstr>
      <vt:lpstr> PACEMAKER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Halifax West High School</dc:creator>
  <cp:lastModifiedBy>SUPREETHA M</cp:lastModifiedBy>
  <cp:revision>44</cp:revision>
  <dcterms:created xsi:type="dcterms:W3CDTF">2023-04-18T16:28:23Z</dcterms:created>
  <dcterms:modified xsi:type="dcterms:W3CDTF">2023-06-28T03:28:41Z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2021-02-28T00:00:00Z</vt:filetime>
  </property>
  <property fmtid="{D5CDD505-2E9C-101B-9397-08002B2CF9AE}" pid="3" name="Creator">
    <vt:lpwstr>Microsoft® PowerPoint® 2016</vt:lpwstr>
  </property>
  <property fmtid="{D5CDD505-2E9C-101B-9397-08002B2CF9AE}" pid="4" name="LastSaved">
    <vt:filetime>2023-04-18T00:00:00Z</vt:filetime>
  </property>
</Properties>
</file>